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71" r:id="rId12"/>
    <p:sldId id="268" r:id="rId13"/>
    <p:sldId id="272" r:id="rId14"/>
    <p:sldId id="273" r:id="rId15"/>
    <p:sldId id="269" r:id="rId16"/>
    <p:sldId id="267"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64A0CDF-254C-9C42-A7CC-E3BC6397CB8D}">
          <p14:sldIdLst>
            <p14:sldId id="257"/>
            <p14:sldId id="258"/>
            <p14:sldId id="259"/>
            <p14:sldId id="260"/>
            <p14:sldId id="261"/>
            <p14:sldId id="262"/>
            <p14:sldId id="263"/>
            <p14:sldId id="264"/>
            <p14:sldId id="265"/>
            <p14:sldId id="266"/>
            <p14:sldId id="271"/>
            <p14:sldId id="268"/>
            <p14:sldId id="272"/>
            <p14:sldId id="273"/>
            <p14:sldId id="269"/>
            <p14:sldId id="267"/>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7" d="100"/>
          <a:sy n="127" d="100"/>
        </p:scale>
        <p:origin x="-19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F20D5-1D6E-CC48-9F7B-99B865FDACF0}" type="datetimeFigureOut">
              <a:rPr lang="en-US" smtClean="0"/>
              <a:t>8/25/15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C5B5A-7C70-134B-97B9-2B468C7E279E}" type="slidenum">
              <a:rPr lang="en-US" smtClean="0"/>
              <a:t>‹#›</a:t>
            </a:fld>
            <a:endParaRPr lang="en-US"/>
          </a:p>
        </p:txBody>
      </p:sp>
    </p:spTree>
    <p:extLst>
      <p:ext uri="{BB962C8B-B14F-4D97-AF65-F5344CB8AC3E}">
        <p14:creationId xmlns:p14="http://schemas.microsoft.com/office/powerpoint/2010/main" val="2607056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 please contact Dr.</a:t>
            </a:r>
            <a:r>
              <a:rPr lang="en-US" baseline="0" dirty="0" smtClean="0"/>
              <a:t> </a:t>
            </a:r>
            <a:r>
              <a:rPr lang="en-US" baseline="0" dirty="0" err="1" smtClean="0"/>
              <a:t>Greulich</a:t>
            </a:r>
            <a:r>
              <a:rPr lang="en-US" baseline="0" dirty="0" smtClean="0"/>
              <a:t> </a:t>
            </a:r>
            <a:r>
              <a:rPr lang="en-US" baseline="0" dirty="0" err="1" smtClean="0"/>
              <a:t>luana@andrews.edu</a:t>
            </a:r>
            <a:r>
              <a:rPr lang="en-US" baseline="0" dirty="0" smtClean="0"/>
              <a:t> and ask her if she can give a brief explanation as to how to debrief the language impairment and learning disabilities activity – what prompts can she give to help participants learn from this </a:t>
            </a:r>
            <a:r>
              <a:rPr lang="en-US" baseline="0" dirty="0" err="1" smtClean="0"/>
              <a:t>acitivity</a:t>
            </a:r>
            <a:r>
              <a:rPr lang="en-US" baseline="0" smtClean="0"/>
              <a:t>.</a:t>
            </a:r>
            <a:endParaRPr lang="en-US"/>
          </a:p>
        </p:txBody>
      </p:sp>
      <p:sp>
        <p:nvSpPr>
          <p:cNvPr id="4" name="Slide Number Placeholder 3"/>
          <p:cNvSpPr>
            <a:spLocks noGrp="1"/>
          </p:cNvSpPr>
          <p:nvPr>
            <p:ph type="sldNum" sz="quarter" idx="10"/>
          </p:nvPr>
        </p:nvSpPr>
        <p:spPr/>
        <p:txBody>
          <a:bodyPr/>
          <a:lstStyle/>
          <a:p>
            <a:fld id="{6B778960-CDF4-49FE-A564-D99FBE38375D}" type="slidenum">
              <a:rPr lang="en-US" smtClean="0"/>
              <a:t>6</a:t>
            </a:fld>
            <a:endParaRPr lang="en-US"/>
          </a:p>
        </p:txBody>
      </p:sp>
    </p:spTree>
    <p:extLst>
      <p:ext uri="{BB962C8B-B14F-4D97-AF65-F5344CB8AC3E}">
        <p14:creationId xmlns:p14="http://schemas.microsoft.com/office/powerpoint/2010/main" val="330023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8EC43C-4346-E948-AB55-64EABF336F3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83987-C091-CE46-B381-7EEE07AEA349}" type="slidenum">
              <a:rPr lang="en-US" smtClean="0"/>
              <a:t>‹#›</a:t>
            </a:fld>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9056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C43C-4346-E948-AB55-64EABF336F3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263035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Mast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EC43C-4346-E948-AB55-64EABF336F39}"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381017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C43C-4346-E948-AB55-64EABF336F3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398884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EC43C-4346-E948-AB55-64EABF336F3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224602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8EC43C-4346-E948-AB55-64EABF336F39}"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10790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8EC43C-4346-E948-AB55-64EABF336F39}" type="datetimeFigureOut">
              <a:rPr lang="en-US" smtClean="0"/>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162214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EC43C-4346-E948-AB55-64EABF336F39}"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194866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C43C-4346-E948-AB55-64EABF336F39}"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25597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C43C-4346-E948-AB55-64EABF336F39}"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109753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C43C-4346-E948-AB55-64EABF336F3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83987-C091-CE46-B381-7EEE07AEA349}" type="slidenum">
              <a:rPr lang="en-US" smtClean="0"/>
              <a:t>‹#›</a:t>
            </a:fld>
            <a:endParaRPr lang="en-US"/>
          </a:p>
        </p:txBody>
      </p:sp>
    </p:spTree>
    <p:extLst>
      <p:ext uri="{BB962C8B-B14F-4D97-AF65-F5344CB8AC3E}">
        <p14:creationId xmlns:p14="http://schemas.microsoft.com/office/powerpoint/2010/main" val="985728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M_Planbook - ppt-w titl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0"/>
            <a:ext cx="9145190" cy="685776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EC43C-4346-E948-AB55-64EABF336F39}" type="datetimeFigureOut">
              <a:rPr lang="en-US" smtClean="0"/>
              <a:t>8/25/15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83987-C091-CE46-B381-7EEE07AEA349}" type="slidenum">
              <a:rPr lang="en-US" smtClean="0"/>
              <a:t>‹#›</a:t>
            </a:fld>
            <a:endParaRPr lang="en-US"/>
          </a:p>
        </p:txBody>
      </p:sp>
    </p:spTree>
    <p:extLst>
      <p:ext uri="{BB962C8B-B14F-4D97-AF65-F5344CB8AC3E}">
        <p14:creationId xmlns:p14="http://schemas.microsoft.com/office/powerpoint/2010/main" val="1392137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9605" y="517341"/>
            <a:ext cx="5120640" cy="914400"/>
          </a:xfrm>
        </p:spPr>
        <p:txBody>
          <a:bodyPr>
            <a:noAutofit/>
          </a:bodyPr>
          <a:lstStyle/>
          <a:p>
            <a:r>
              <a:rPr lang="en-US" sz="28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Exceptional Families: </a:t>
            </a:r>
            <a:br>
              <a:rPr lang="en-US" sz="28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br>
            <a:r>
              <a:rPr lang="en-US" sz="28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Exceptional Needs</a:t>
            </a:r>
          </a:p>
        </p:txBody>
      </p:sp>
      <p:sp>
        <p:nvSpPr>
          <p:cNvPr id="3" name="Subtitle 2"/>
          <p:cNvSpPr>
            <a:spLocks noGrp="1"/>
          </p:cNvSpPr>
          <p:nvPr>
            <p:ph type="subTitle" idx="1"/>
          </p:nvPr>
        </p:nvSpPr>
        <p:spPr>
          <a:xfrm>
            <a:off x="879193" y="1733866"/>
            <a:ext cx="7442450" cy="1556374"/>
          </a:xfrm>
        </p:spPr>
        <p:txBody>
          <a:bodyPr>
            <a:noAutofit/>
          </a:bodyPr>
          <a:lstStyle/>
          <a:p>
            <a:pPr>
              <a:spcBef>
                <a:spcPct val="0"/>
              </a:spcBef>
            </a:pPr>
            <a:r>
              <a:rPr lang="en-US"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latin typeface="+mj-lt"/>
                <a:ea typeface="+mj-ea"/>
                <a:cs typeface="+mj-cs"/>
              </a:rPr>
              <a:t>Creating Awareness of </a:t>
            </a:r>
            <a:endParaRPr lang="en-US" b="1" spc="50" dirty="0" smtClean="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latin typeface="+mj-lt"/>
              <a:ea typeface="+mj-ea"/>
              <a:cs typeface="+mj-cs"/>
            </a:endParaRPr>
          </a:p>
          <a:p>
            <a:pPr>
              <a:spcBef>
                <a:spcPct val="0"/>
              </a:spcBef>
            </a:pPr>
            <a:r>
              <a:rPr lang="en-US" b="1" spc="50" dirty="0" smtClean="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latin typeface="+mj-lt"/>
                <a:ea typeface="+mj-ea"/>
                <a:cs typeface="+mj-cs"/>
              </a:rPr>
              <a:t>Members </a:t>
            </a:r>
            <a:r>
              <a:rPr lang="en-US"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latin typeface="+mj-lt"/>
                <a:ea typeface="+mj-ea"/>
                <a:cs typeface="+mj-cs"/>
              </a:rPr>
              <a:t>with Disabilities</a:t>
            </a:r>
          </a:p>
          <a:p>
            <a:pPr>
              <a:spcBef>
                <a:spcPct val="0"/>
              </a:spcBef>
            </a:pPr>
            <a:r>
              <a:rPr lang="en-US"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latin typeface="+mj-lt"/>
                <a:ea typeface="+mj-ea"/>
                <a:cs typeface="+mj-cs"/>
              </a:rPr>
              <a:t> in our Church Family </a:t>
            </a:r>
          </a:p>
        </p:txBody>
      </p:sp>
      <p:sp>
        <p:nvSpPr>
          <p:cNvPr id="10" name="TextBox 9"/>
          <p:cNvSpPr txBox="1"/>
          <p:nvPr/>
        </p:nvSpPr>
        <p:spPr>
          <a:xfrm>
            <a:off x="1432757" y="3602008"/>
            <a:ext cx="6660947" cy="461665"/>
          </a:xfrm>
          <a:prstGeom prst="rect">
            <a:avLst/>
          </a:prstGeom>
          <a:noFill/>
        </p:spPr>
        <p:txBody>
          <a:bodyPr wrap="square" rtlCol="0">
            <a:spAutoFit/>
          </a:bodyPr>
          <a:lstStyle/>
          <a:p>
            <a:r>
              <a:rPr lang="en-US" sz="2400" dirty="0" smtClean="0">
                <a:solidFill>
                  <a:schemeClr val="bg1"/>
                </a:solidFill>
              </a:rPr>
              <a:t>Presented by (add presenter’s name here)</a:t>
            </a:r>
            <a:endParaRPr lang="en-US" sz="2400" dirty="0">
              <a:solidFill>
                <a:schemeClr val="bg1"/>
              </a:solidFill>
            </a:endParaRPr>
          </a:p>
        </p:txBody>
      </p:sp>
      <p:sp>
        <p:nvSpPr>
          <p:cNvPr id="11" name="TextBox 10"/>
          <p:cNvSpPr txBox="1"/>
          <p:nvPr/>
        </p:nvSpPr>
        <p:spPr>
          <a:xfrm>
            <a:off x="1432757" y="4522674"/>
            <a:ext cx="6888886" cy="1354217"/>
          </a:xfrm>
          <a:prstGeom prst="rect">
            <a:avLst/>
          </a:prstGeom>
          <a:noFill/>
        </p:spPr>
        <p:txBody>
          <a:bodyPr wrap="square" rtlCol="0">
            <a:spAutoFit/>
          </a:bodyPr>
          <a:lstStyle/>
          <a:p>
            <a:r>
              <a:rPr lang="en-US" sz="1600" dirty="0" smtClean="0">
                <a:solidFill>
                  <a:schemeClr val="bg1"/>
                </a:solidFill>
              </a:rPr>
              <a:t>Written by </a:t>
            </a:r>
          </a:p>
          <a:p>
            <a:r>
              <a:rPr lang="en-US" sz="1600" dirty="0" smtClean="0">
                <a:solidFill>
                  <a:schemeClr val="bg1"/>
                </a:solidFill>
              </a:rPr>
              <a:t>Willie Oliver, PhD CFLE</a:t>
            </a:r>
          </a:p>
          <a:p>
            <a:r>
              <a:rPr lang="en-US" sz="1600" dirty="0" smtClean="0">
                <a:solidFill>
                  <a:schemeClr val="bg1"/>
                </a:solidFill>
              </a:rPr>
              <a:t>Elaine Oliver, MA, CFLE</a:t>
            </a:r>
          </a:p>
          <a:p>
            <a:r>
              <a:rPr lang="en-US" sz="1600" dirty="0" err="1" smtClean="0">
                <a:solidFill>
                  <a:schemeClr val="bg1"/>
                </a:solidFill>
              </a:rPr>
              <a:t>Luana</a:t>
            </a:r>
            <a:r>
              <a:rPr lang="en-US" sz="1600" dirty="0" smtClean="0">
                <a:solidFill>
                  <a:schemeClr val="bg1"/>
                </a:solidFill>
              </a:rPr>
              <a:t> </a:t>
            </a:r>
            <a:r>
              <a:rPr lang="en-US" sz="1600" dirty="0" err="1" smtClean="0">
                <a:solidFill>
                  <a:schemeClr val="bg1"/>
                </a:solidFill>
              </a:rPr>
              <a:t>Greulich</a:t>
            </a:r>
            <a:r>
              <a:rPr lang="en-US" sz="1600" dirty="0" smtClean="0">
                <a:solidFill>
                  <a:schemeClr val="bg1"/>
                </a:solidFill>
              </a:rPr>
              <a:t>, PhD</a:t>
            </a:r>
          </a:p>
          <a:p>
            <a:r>
              <a:rPr lang="en-US" dirty="0" smtClean="0">
                <a:solidFill>
                  <a:schemeClr val="bg1"/>
                </a:solidFill>
              </a:rPr>
              <a:t> </a:t>
            </a:r>
            <a:endParaRPr lang="en-US" i="1" dirty="0">
              <a:solidFill>
                <a:schemeClr val="bg1"/>
              </a:solidFill>
            </a:endParaRPr>
          </a:p>
        </p:txBody>
      </p:sp>
      <p:sp>
        <p:nvSpPr>
          <p:cNvPr id="14" name="TextBox 13"/>
          <p:cNvSpPr txBox="1"/>
          <p:nvPr/>
        </p:nvSpPr>
        <p:spPr>
          <a:xfrm>
            <a:off x="5867400" y="5562600"/>
            <a:ext cx="2667000" cy="5217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4807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What does coping look like and</a:t>
            </a:r>
            <a:b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br>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what can we do?</a:t>
            </a:r>
          </a:p>
        </p:txBody>
      </p:sp>
      <p:sp>
        <p:nvSpPr>
          <p:cNvPr id="4" name="Text Placeholder 3"/>
          <p:cNvSpPr>
            <a:spLocks noGrp="1"/>
          </p:cNvSpPr>
          <p:nvPr>
            <p:ph type="body" idx="1"/>
          </p:nvPr>
        </p:nvSpPr>
        <p:spPr>
          <a:xfrm>
            <a:off x="910747" y="1535113"/>
            <a:ext cx="3171171" cy="639762"/>
          </a:xfrm>
        </p:spPr>
        <p:txBody>
          <a:bodyPr/>
          <a:lstStyle/>
          <a:p>
            <a:r>
              <a:rPr lang="en-US" dirty="0" smtClean="0"/>
              <a:t>Looks Like</a:t>
            </a:r>
            <a:endParaRPr lang="en-US" dirty="0"/>
          </a:p>
        </p:txBody>
      </p:sp>
      <p:sp>
        <p:nvSpPr>
          <p:cNvPr id="3" name="Content Placeholder 2"/>
          <p:cNvSpPr>
            <a:spLocks noGrp="1"/>
          </p:cNvSpPr>
          <p:nvPr>
            <p:ph sz="half" idx="2"/>
          </p:nvPr>
        </p:nvSpPr>
        <p:spPr>
          <a:xfrm>
            <a:off x="826571" y="2174875"/>
            <a:ext cx="4040188" cy="3951288"/>
          </a:xfrm>
        </p:spPr>
        <p:txBody>
          <a:bodyPr>
            <a:normAutofit/>
          </a:bodyPr>
          <a:lstStyle/>
          <a:p>
            <a:r>
              <a:rPr lang="en-US" dirty="0" smtClean="0"/>
              <a:t>Flapping hands</a:t>
            </a:r>
          </a:p>
          <a:p>
            <a:r>
              <a:rPr lang="en-US" dirty="0" smtClean="0"/>
              <a:t>Rocking</a:t>
            </a:r>
          </a:p>
          <a:p>
            <a:r>
              <a:rPr lang="en-US" dirty="0" smtClean="0"/>
              <a:t>Isolating self</a:t>
            </a:r>
          </a:p>
          <a:p>
            <a:r>
              <a:rPr lang="en-US" dirty="0" smtClean="0"/>
              <a:t>Verbal soothing</a:t>
            </a:r>
          </a:p>
          <a:p>
            <a:r>
              <a:rPr lang="en-US" dirty="0" smtClean="0"/>
              <a:t>Tactile soothing</a:t>
            </a:r>
          </a:p>
          <a:p>
            <a:r>
              <a:rPr lang="en-US" dirty="0" smtClean="0"/>
              <a:t>No eye contact</a:t>
            </a:r>
          </a:p>
          <a:p>
            <a:r>
              <a:rPr lang="en-US" dirty="0" smtClean="0"/>
              <a:t>No touch</a:t>
            </a:r>
            <a:endParaRPr lang="en-US" dirty="0"/>
          </a:p>
        </p:txBody>
      </p:sp>
      <p:sp>
        <p:nvSpPr>
          <p:cNvPr id="5" name="Text Placeholder 4"/>
          <p:cNvSpPr>
            <a:spLocks noGrp="1"/>
          </p:cNvSpPr>
          <p:nvPr>
            <p:ph type="body" sz="quarter" idx="3"/>
          </p:nvPr>
        </p:nvSpPr>
        <p:spPr>
          <a:xfrm>
            <a:off x="4282188" y="1417638"/>
            <a:ext cx="4041775" cy="639762"/>
          </a:xfrm>
        </p:spPr>
        <p:txBody>
          <a:bodyPr/>
          <a:lstStyle/>
          <a:p>
            <a:r>
              <a:rPr lang="en-US" dirty="0" smtClean="0"/>
              <a:t>We Can</a:t>
            </a:r>
            <a:endParaRPr lang="en-US" dirty="0"/>
          </a:p>
        </p:txBody>
      </p:sp>
      <p:sp>
        <p:nvSpPr>
          <p:cNvPr id="6" name="Content Placeholder 5"/>
          <p:cNvSpPr>
            <a:spLocks noGrp="1"/>
          </p:cNvSpPr>
          <p:nvPr>
            <p:ph sz="quarter" idx="4"/>
          </p:nvPr>
        </p:nvSpPr>
        <p:spPr>
          <a:xfrm>
            <a:off x="4282188" y="2152368"/>
            <a:ext cx="4041775" cy="3951288"/>
          </a:xfrm>
        </p:spPr>
        <p:txBody>
          <a:bodyPr>
            <a:normAutofit/>
          </a:bodyPr>
          <a:lstStyle/>
          <a:p>
            <a:r>
              <a:rPr lang="en-US" dirty="0" smtClean="0"/>
              <a:t>Provide less stimulation</a:t>
            </a:r>
          </a:p>
          <a:p>
            <a:r>
              <a:rPr lang="en-US" dirty="0" smtClean="0"/>
              <a:t>A quiet place</a:t>
            </a:r>
          </a:p>
          <a:p>
            <a:r>
              <a:rPr lang="en-US" dirty="0" smtClean="0"/>
              <a:t>A plan</a:t>
            </a:r>
          </a:p>
          <a:p>
            <a:r>
              <a:rPr lang="en-US" dirty="0" smtClean="0"/>
              <a:t>Soothing voice</a:t>
            </a:r>
          </a:p>
          <a:p>
            <a:r>
              <a:rPr lang="en-US" dirty="0" smtClean="0"/>
              <a:t>Not be afraid</a:t>
            </a:r>
          </a:p>
          <a:p>
            <a:r>
              <a:rPr lang="en-US" dirty="0" smtClean="0"/>
              <a:t>Educate ourselves</a:t>
            </a:r>
          </a:p>
          <a:p>
            <a:endParaRPr lang="en-US" dirty="0"/>
          </a:p>
        </p:txBody>
      </p:sp>
    </p:spTree>
    <p:extLst>
      <p:ext uri="{BB962C8B-B14F-4D97-AF65-F5344CB8AC3E}">
        <p14:creationId xmlns:p14="http://schemas.microsoft.com/office/powerpoint/2010/main" val="13309557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68262" y="2771320"/>
            <a:ext cx="7606257" cy="2397322"/>
          </a:xfrm>
        </p:spPr>
        <p:txBody>
          <a:bodyPr>
            <a:normAutofit fontScale="25000" lnSpcReduction="20000"/>
          </a:bodyPr>
          <a:lstStyle/>
          <a:p>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7200" dirty="0" smtClean="0"/>
          </a:p>
          <a:p>
            <a:endParaRPr lang="en-US" sz="7200" dirty="0" smtClean="0"/>
          </a:p>
          <a:p>
            <a:endParaRPr lang="en-US" sz="7200" dirty="0"/>
          </a:p>
          <a:p>
            <a:endParaRPr lang="en-US" sz="7200" dirty="0" smtClean="0"/>
          </a:p>
          <a:p>
            <a:endParaRPr lang="en-US" sz="7200" dirty="0"/>
          </a:p>
          <a:p>
            <a:pPr marL="342900" indent="-342900">
              <a:buFont typeface="Arial"/>
              <a:buChar char="•"/>
            </a:pPr>
            <a:r>
              <a:rPr lang="en-US" sz="8000" dirty="0"/>
              <a:t>In </a:t>
            </a:r>
            <a:r>
              <a:rPr lang="en-US" sz="8000" dirty="0" smtClean="0"/>
              <a:t>this Bible story we </a:t>
            </a:r>
            <a:r>
              <a:rPr lang="en-US" sz="8000" dirty="0"/>
              <a:t>see men finding a way to bring a paralyzed man to hear Jesus’ messages of </a:t>
            </a:r>
            <a:r>
              <a:rPr lang="en-US" sz="8000" dirty="0" smtClean="0"/>
              <a:t>hope </a:t>
            </a:r>
          </a:p>
          <a:p>
            <a:pPr marL="800100" lvl="1" indent="-342900">
              <a:buFont typeface="Arial"/>
              <a:buChar char="•"/>
            </a:pPr>
            <a:r>
              <a:rPr lang="en-US" sz="7400" dirty="0" smtClean="0"/>
              <a:t>They </a:t>
            </a:r>
            <a:r>
              <a:rPr lang="en-US" sz="7400" dirty="0"/>
              <a:t>were aware of this man’s needs</a:t>
            </a:r>
          </a:p>
          <a:p>
            <a:pPr marL="800100" lvl="2" indent="-342900">
              <a:buFont typeface="Arial"/>
              <a:buChar char="•"/>
            </a:pPr>
            <a:r>
              <a:rPr lang="en-US" sz="7800" dirty="0"/>
              <a:t>They had compassion and concern towards the </a:t>
            </a:r>
            <a:r>
              <a:rPr lang="en-US" sz="7800" dirty="0" smtClean="0"/>
              <a:t>man</a:t>
            </a:r>
          </a:p>
          <a:p>
            <a:pPr marL="457200" lvl="2"/>
            <a:r>
              <a:rPr lang="en-US" sz="7800" dirty="0" smtClean="0"/>
              <a:t>We see incredible faith being displayed on the part of the men and the paralytic man</a:t>
            </a:r>
            <a:endParaRPr lang="en-US" sz="7800" dirty="0"/>
          </a:p>
          <a:p>
            <a:endParaRPr lang="en-US" sz="7200" dirty="0"/>
          </a:p>
        </p:txBody>
      </p:sp>
      <p:sp>
        <p:nvSpPr>
          <p:cNvPr id="11" name="TextBox 10"/>
          <p:cNvSpPr txBox="1"/>
          <p:nvPr/>
        </p:nvSpPr>
        <p:spPr>
          <a:xfrm>
            <a:off x="1791879" y="3878776"/>
            <a:ext cx="5031046" cy="369332"/>
          </a:xfrm>
          <a:prstGeom prst="rect">
            <a:avLst/>
          </a:prstGeom>
          <a:noFill/>
        </p:spPr>
        <p:txBody>
          <a:bodyPr wrap="square" rtlCol="0">
            <a:spAutoFit/>
          </a:bodyPr>
          <a:lstStyle/>
          <a:p>
            <a:endParaRPr lang="en-US" dirty="0"/>
          </a:p>
        </p:txBody>
      </p:sp>
      <p:sp>
        <p:nvSpPr>
          <p:cNvPr id="15" name="Title 14"/>
          <p:cNvSpPr>
            <a:spLocks noGrp="1"/>
          </p:cNvSpPr>
          <p:nvPr>
            <p:ph type="title"/>
          </p:nvPr>
        </p:nvSpPr>
        <p:spPr>
          <a:xfrm>
            <a:off x="1004240" y="679320"/>
            <a:ext cx="7132442" cy="2092000"/>
          </a:xfrm>
        </p:spPr>
        <p:txBody>
          <a:bodyPr>
            <a:noAutofit/>
          </a:bodyPr>
          <a:lstStyle/>
          <a:p>
            <a:r>
              <a:rPr lang="en-US" sz="2000" dirty="0" smtClean="0">
                <a:solidFill>
                  <a:schemeClr val="accent1"/>
                </a:solidFill>
              </a:rPr>
              <a:t>And </a:t>
            </a:r>
            <a:r>
              <a:rPr lang="en-US" sz="2000" dirty="0">
                <a:solidFill>
                  <a:schemeClr val="accent1"/>
                </a:solidFill>
              </a:rPr>
              <a:t>behold, some men were bringing on a bed a man who was paralyzed, and they were seeking to bring him in and lay him before Jesus</a:t>
            </a:r>
            <a:r>
              <a:rPr lang="en-US" sz="2000" dirty="0" smtClean="0">
                <a:solidFill>
                  <a:schemeClr val="accent1"/>
                </a:solidFill>
              </a:rPr>
              <a:t>,</a:t>
            </a:r>
            <a:r>
              <a:rPr lang="en-US" sz="2000" dirty="0">
                <a:solidFill>
                  <a:schemeClr val="accent1"/>
                </a:solidFill>
              </a:rPr>
              <a:t> but </a:t>
            </a:r>
            <a:r>
              <a:rPr lang="en-US" sz="2000" dirty="0">
                <a:solidFill>
                  <a:schemeClr val="accent1"/>
                </a:solidFill>
                <a:latin typeface="+mn-lt"/>
              </a:rPr>
              <a:t>finding no way to bring him in, because of the crowd, they went up on the roof and let him down with his bed through the tiles into the midst before Jesus</a:t>
            </a:r>
            <a:r>
              <a:rPr lang="en-US" sz="2000" dirty="0" smtClean="0">
                <a:solidFill>
                  <a:schemeClr val="accent1"/>
                </a:solidFill>
                <a:latin typeface="+mn-lt"/>
              </a:rPr>
              <a:t>.</a:t>
            </a:r>
            <a:r>
              <a:rPr lang="en-US" sz="2000" dirty="0">
                <a:solidFill>
                  <a:schemeClr val="accent1"/>
                </a:solidFill>
                <a:latin typeface="+mn-lt"/>
              </a:rPr>
              <a:t/>
            </a:r>
            <a:br>
              <a:rPr lang="en-US" sz="2000" dirty="0">
                <a:solidFill>
                  <a:schemeClr val="accent1"/>
                </a:solidFill>
                <a:latin typeface="+mn-lt"/>
              </a:rPr>
            </a:br>
            <a:r>
              <a:rPr lang="en-US" sz="2000" dirty="0" smtClean="0">
                <a:solidFill>
                  <a:schemeClr val="accent1"/>
                </a:solidFill>
                <a:latin typeface="+mn-lt"/>
              </a:rPr>
              <a:t>Luke 5: 18, 19</a:t>
            </a:r>
            <a:r>
              <a:rPr lang="en-US" sz="2000" dirty="0">
                <a:solidFill>
                  <a:schemeClr val="accent1"/>
                </a:solidFill>
                <a:latin typeface="+mn-lt"/>
              </a:rPr>
              <a:t/>
            </a:r>
            <a:br>
              <a:rPr lang="en-US" sz="2000" dirty="0">
                <a:solidFill>
                  <a:schemeClr val="accent1"/>
                </a:solidFill>
                <a:latin typeface="+mn-lt"/>
              </a:rPr>
            </a:br>
            <a:endParaRPr lang="en-US" sz="2000" dirty="0">
              <a:solidFill>
                <a:schemeClr val="accent1"/>
              </a:solidFill>
              <a:latin typeface="+mn-lt"/>
            </a:endParaRPr>
          </a:p>
        </p:txBody>
      </p:sp>
    </p:spTree>
    <p:extLst>
      <p:ext uri="{BB962C8B-B14F-4D97-AF65-F5344CB8AC3E}">
        <p14:creationId xmlns:p14="http://schemas.microsoft.com/office/powerpoint/2010/main" val="2193773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459"/>
            <a:ext cx="8229600" cy="1143000"/>
          </a:xfrm>
        </p:spPr>
        <p:txBody>
          <a:bodyPr>
            <a:norm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Moving Beyond Compassion</a:t>
            </a:r>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Content Placeholder 3"/>
          <p:cNvSpPr>
            <a:spLocks noGrp="1"/>
          </p:cNvSpPr>
          <p:nvPr>
            <p:ph sz="half" idx="2"/>
          </p:nvPr>
        </p:nvSpPr>
        <p:spPr>
          <a:xfrm>
            <a:off x="755364" y="1744533"/>
            <a:ext cx="7696557" cy="2835865"/>
          </a:xfrm>
        </p:spPr>
        <p:txBody>
          <a:bodyPr>
            <a:normAutofit fontScale="85000" lnSpcReduction="20000"/>
          </a:bodyPr>
          <a:lstStyle/>
          <a:p>
            <a:r>
              <a:rPr lang="en-US" sz="2900" dirty="0" smtClean="0"/>
              <a:t>As disciples of Jesus, the evidence of our faith is seen in our works – in our love for one another</a:t>
            </a:r>
          </a:p>
          <a:p>
            <a:r>
              <a:rPr lang="en-US" sz="2900" dirty="0" smtClean="0"/>
              <a:t>We need to become aware of our similarities and differences</a:t>
            </a:r>
          </a:p>
          <a:p>
            <a:r>
              <a:rPr lang="en-US" sz="2900" dirty="0" smtClean="0"/>
              <a:t>Have compassion for members with disabilities within our church family</a:t>
            </a:r>
          </a:p>
          <a:p>
            <a:r>
              <a:rPr lang="en-US" sz="2900" dirty="0" smtClean="0"/>
              <a:t>We need to move from compassion to finding ways to minister to their needs </a:t>
            </a:r>
          </a:p>
          <a:p>
            <a:endParaRPr lang="en-US" sz="2900" dirty="0" smtClean="0"/>
          </a:p>
          <a:p>
            <a:endParaRPr lang="en-US" sz="9600" dirty="0" smtClean="0"/>
          </a:p>
          <a:p>
            <a:endParaRPr lang="en-US" dirty="0"/>
          </a:p>
        </p:txBody>
      </p:sp>
    </p:spTree>
    <p:extLst>
      <p:ext uri="{BB962C8B-B14F-4D97-AF65-F5344CB8AC3E}">
        <p14:creationId xmlns:p14="http://schemas.microsoft.com/office/powerpoint/2010/main" val="27172625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58"/>
            <a:ext cx="8229600" cy="1143000"/>
          </a:xfrm>
        </p:spPr>
        <p:txBody>
          <a:bodyPr>
            <a:normAutofit/>
          </a:bodyPr>
          <a:lstStyle/>
          <a:p>
            <a:r>
              <a:rPr lang="en-US" sz="3200" b="1" spc="50" dirty="0" smtClean="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Moving Beyond Compassion</a:t>
            </a:r>
            <a:endPar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endParaRPr>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Content Placeholder 3"/>
          <p:cNvSpPr>
            <a:spLocks noGrp="1"/>
          </p:cNvSpPr>
          <p:nvPr>
            <p:ph sz="half" idx="2"/>
          </p:nvPr>
        </p:nvSpPr>
        <p:spPr>
          <a:xfrm>
            <a:off x="578145" y="1171880"/>
            <a:ext cx="7696557" cy="2835865"/>
          </a:xfrm>
        </p:spPr>
        <p:txBody>
          <a:bodyPr>
            <a:normAutofit fontScale="70000" lnSpcReduction="20000"/>
          </a:bodyPr>
          <a:lstStyle/>
          <a:p>
            <a:r>
              <a:rPr lang="en-US" sz="2900" dirty="0" smtClean="0"/>
              <a:t>How do we move beyond compassion and become more inclusive of all in the church family?</a:t>
            </a:r>
          </a:p>
          <a:p>
            <a:r>
              <a:rPr lang="en-US" sz="2900" dirty="0" smtClean="0"/>
              <a:t>By following Jesus’ example of ministering to the disabled</a:t>
            </a:r>
          </a:p>
          <a:p>
            <a:pPr lvl="1"/>
            <a:r>
              <a:rPr lang="en-US" sz="2500" dirty="0" smtClean="0"/>
              <a:t>He noticed them, prayed for them and ministered to them</a:t>
            </a:r>
          </a:p>
          <a:p>
            <a:pPr lvl="1"/>
            <a:r>
              <a:rPr lang="en-US" sz="2500" dirty="0" smtClean="0"/>
              <a:t>Compassion does not mean pitying or feeling sorry for the other person</a:t>
            </a:r>
          </a:p>
          <a:p>
            <a:pPr lvl="1"/>
            <a:r>
              <a:rPr lang="en-US" sz="2500" dirty="0" smtClean="0"/>
              <a:t>Compassion is to feel empathy for another person dealing with challenges</a:t>
            </a:r>
          </a:p>
          <a:p>
            <a:pPr lvl="1"/>
            <a:r>
              <a:rPr lang="en-US" sz="2500" dirty="0" smtClean="0"/>
              <a:t>It is to feel a deep desire to help alleviate their suffering</a:t>
            </a:r>
          </a:p>
          <a:p>
            <a:pPr lvl="1"/>
            <a:r>
              <a:rPr lang="en-US" sz="2500" dirty="0"/>
              <a:t>Let’s visualize a framework of moving from awareness, to compassion, to ministry/family inclusion</a:t>
            </a:r>
          </a:p>
          <a:p>
            <a:pPr lvl="1"/>
            <a:endParaRPr lang="en-US" sz="2500" dirty="0" smtClean="0"/>
          </a:p>
          <a:p>
            <a:pPr lvl="1"/>
            <a:endParaRPr lang="en-US" sz="2500" dirty="0" smtClean="0"/>
          </a:p>
          <a:p>
            <a:pPr lvl="1"/>
            <a:endParaRPr lang="en-US" sz="2500" dirty="0" smtClean="0"/>
          </a:p>
          <a:p>
            <a:endParaRPr lang="en-US" sz="2900" dirty="0" smtClean="0"/>
          </a:p>
          <a:p>
            <a:endParaRPr lang="en-US" sz="9600" dirty="0" smtClean="0"/>
          </a:p>
          <a:p>
            <a:endParaRPr lang="en-US" dirty="0"/>
          </a:p>
        </p:txBody>
      </p:sp>
      <p:sp>
        <p:nvSpPr>
          <p:cNvPr id="9" name="Oval 8"/>
          <p:cNvSpPr/>
          <p:nvPr/>
        </p:nvSpPr>
        <p:spPr>
          <a:xfrm>
            <a:off x="818622" y="4007745"/>
            <a:ext cx="1762609" cy="1701126"/>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effectLst/>
                <a:ea typeface="ＭＳ 明朝"/>
                <a:cs typeface="Times New Roman"/>
              </a:rPr>
              <a:t>AWARENESS</a:t>
            </a:r>
            <a:endParaRPr lang="en-US" sz="1400" b="1" dirty="0">
              <a:solidFill>
                <a:schemeClr val="tx1"/>
              </a:solidFill>
              <a:effectLst/>
              <a:ea typeface="ＭＳ 明朝"/>
              <a:cs typeface="Times New Roman"/>
            </a:endParaRPr>
          </a:p>
        </p:txBody>
      </p:sp>
      <p:sp>
        <p:nvSpPr>
          <p:cNvPr id="10" name="Oval 9"/>
          <p:cNvSpPr/>
          <p:nvPr/>
        </p:nvSpPr>
        <p:spPr>
          <a:xfrm>
            <a:off x="3467110" y="4043262"/>
            <a:ext cx="1753713" cy="1725147"/>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tx1"/>
                </a:solidFill>
                <a:effectLst/>
                <a:ea typeface="ＭＳ 明朝"/>
                <a:cs typeface="Times New Roman"/>
              </a:rPr>
              <a:t>COMPASSION</a:t>
            </a:r>
          </a:p>
        </p:txBody>
      </p:sp>
      <p:sp>
        <p:nvSpPr>
          <p:cNvPr id="11" name="Oval 10"/>
          <p:cNvSpPr/>
          <p:nvPr/>
        </p:nvSpPr>
        <p:spPr>
          <a:xfrm>
            <a:off x="6130332" y="4027435"/>
            <a:ext cx="1821847" cy="1767212"/>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effectLst/>
                <a:ea typeface="ＭＳ 明朝"/>
                <a:cs typeface="Times New Roman"/>
              </a:rPr>
              <a:t>MINISTRY/</a:t>
            </a:r>
            <a:endParaRPr lang="en-US" sz="1400" b="1" dirty="0">
              <a:solidFill>
                <a:schemeClr val="tx1"/>
              </a:solidFill>
              <a:effectLst/>
              <a:ea typeface="ＭＳ 明朝"/>
              <a:cs typeface="Times New Roman"/>
            </a:endParaRPr>
          </a:p>
          <a:p>
            <a:pPr marL="0" marR="0" algn="ctr">
              <a:spcBef>
                <a:spcPts val="0"/>
              </a:spcBef>
              <a:spcAft>
                <a:spcPts val="0"/>
              </a:spcAft>
            </a:pPr>
            <a:r>
              <a:rPr lang="en-US" sz="1400" b="1" dirty="0">
                <a:solidFill>
                  <a:schemeClr val="tx1"/>
                </a:solidFill>
                <a:effectLst/>
                <a:ea typeface="ＭＳ 明朝"/>
                <a:cs typeface="Times New Roman"/>
              </a:rPr>
              <a:t>FAMILY</a:t>
            </a:r>
          </a:p>
          <a:p>
            <a:pPr marL="0" marR="0" algn="ctr">
              <a:spcBef>
                <a:spcPts val="0"/>
              </a:spcBef>
              <a:spcAft>
                <a:spcPts val="0"/>
              </a:spcAft>
            </a:pPr>
            <a:r>
              <a:rPr lang="en-US" sz="1400" b="1" dirty="0">
                <a:solidFill>
                  <a:schemeClr val="tx1"/>
                </a:solidFill>
                <a:effectLst/>
                <a:ea typeface="ＭＳ 明朝"/>
                <a:cs typeface="Times New Roman"/>
              </a:rPr>
              <a:t>INCLUSION</a:t>
            </a:r>
          </a:p>
        </p:txBody>
      </p:sp>
      <p:sp>
        <p:nvSpPr>
          <p:cNvPr id="12" name="Left-Right Arrow 11"/>
          <p:cNvSpPr/>
          <p:nvPr/>
        </p:nvSpPr>
        <p:spPr>
          <a:xfrm>
            <a:off x="2581231" y="4685574"/>
            <a:ext cx="885879" cy="342900"/>
          </a:xfrm>
          <a:prstGeom prst="left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Right Arrow 12"/>
          <p:cNvSpPr/>
          <p:nvPr/>
        </p:nvSpPr>
        <p:spPr>
          <a:xfrm>
            <a:off x="5230669" y="4675729"/>
            <a:ext cx="859114" cy="342900"/>
          </a:xfrm>
          <a:prstGeom prst="left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985591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449"/>
            <a:ext cx="8229600" cy="1143000"/>
          </a:xfrm>
        </p:spPr>
        <p:txBody>
          <a:bodyPr>
            <a:normAutofit/>
          </a:bodyPr>
          <a:lstStyle/>
          <a:p>
            <a:r>
              <a:rPr lang="en-US" sz="3200" b="1" spc="50" dirty="0" smtClean="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Moving Beyond Compassion</a:t>
            </a:r>
            <a:endPar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endParaRPr>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Content Placeholder 3"/>
          <p:cNvSpPr>
            <a:spLocks noGrp="1"/>
          </p:cNvSpPr>
          <p:nvPr>
            <p:ph sz="half" idx="2"/>
          </p:nvPr>
        </p:nvSpPr>
        <p:spPr>
          <a:xfrm>
            <a:off x="578145" y="1171880"/>
            <a:ext cx="7696557" cy="2835865"/>
          </a:xfrm>
        </p:spPr>
        <p:txBody>
          <a:bodyPr>
            <a:normAutofit fontScale="85000" lnSpcReduction="20000"/>
          </a:bodyPr>
          <a:lstStyle/>
          <a:p>
            <a:r>
              <a:rPr lang="en-US" sz="2900" dirty="0" smtClean="0"/>
              <a:t>Ellen White says in </a:t>
            </a:r>
            <a:r>
              <a:rPr lang="en-US" sz="2900" i="1" dirty="0" smtClean="0"/>
              <a:t>Acts of the Apostles</a:t>
            </a:r>
            <a:r>
              <a:rPr lang="en-US" sz="2900" dirty="0" smtClean="0"/>
              <a:t>:</a:t>
            </a:r>
          </a:p>
          <a:p>
            <a:pPr marL="0" indent="0">
              <a:buNone/>
            </a:pPr>
            <a:r>
              <a:rPr lang="en-US" sz="2900" i="1" dirty="0" smtClean="0">
                <a:solidFill>
                  <a:schemeClr val="accent1"/>
                </a:solidFill>
              </a:rPr>
              <a:t>Divine love makes its most touching appeals to the heart when it calls upon us to manifest the same tender compassion that Christ manifested.</a:t>
            </a:r>
          </a:p>
          <a:p>
            <a:r>
              <a:rPr lang="en-US" sz="2800" dirty="0"/>
              <a:t>Once we become aware, and show compassion we need to transition into ways in which we can accommodate members with disabilities in the family to meet their </a:t>
            </a:r>
            <a:r>
              <a:rPr lang="en-US" sz="2800" dirty="0" smtClean="0"/>
              <a:t>needs</a:t>
            </a:r>
          </a:p>
          <a:p>
            <a:pPr marL="0" indent="0">
              <a:buNone/>
            </a:pPr>
            <a:endParaRPr lang="en-US" sz="2800" dirty="0"/>
          </a:p>
          <a:p>
            <a:pPr marL="0" indent="0">
              <a:buNone/>
            </a:pPr>
            <a:endParaRPr lang="en-US" sz="2900" i="1" dirty="0" smtClean="0">
              <a:solidFill>
                <a:schemeClr val="accent1"/>
              </a:solidFill>
            </a:endParaRPr>
          </a:p>
          <a:p>
            <a:pPr lvl="1"/>
            <a:endParaRPr lang="en-US" sz="2500" dirty="0" smtClean="0"/>
          </a:p>
          <a:p>
            <a:pPr lvl="1"/>
            <a:endParaRPr lang="en-US" sz="2500" dirty="0" smtClean="0"/>
          </a:p>
          <a:p>
            <a:pPr lvl="1"/>
            <a:endParaRPr lang="en-US" sz="2500" dirty="0" smtClean="0"/>
          </a:p>
          <a:p>
            <a:endParaRPr lang="en-US" sz="2900" dirty="0" smtClean="0"/>
          </a:p>
          <a:p>
            <a:endParaRPr lang="en-US" sz="9600" dirty="0" smtClean="0"/>
          </a:p>
          <a:p>
            <a:endParaRPr lang="en-US" dirty="0"/>
          </a:p>
        </p:txBody>
      </p:sp>
      <p:sp>
        <p:nvSpPr>
          <p:cNvPr id="9" name="Oval 8"/>
          <p:cNvSpPr/>
          <p:nvPr/>
        </p:nvSpPr>
        <p:spPr>
          <a:xfrm>
            <a:off x="818622" y="4057750"/>
            <a:ext cx="1762609" cy="1701126"/>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effectLst/>
                <a:ea typeface="ＭＳ 明朝"/>
                <a:cs typeface="Times New Roman"/>
              </a:rPr>
              <a:t>AWARENESS</a:t>
            </a:r>
            <a:endParaRPr lang="en-US" sz="1400" b="1" dirty="0">
              <a:solidFill>
                <a:schemeClr val="tx1"/>
              </a:solidFill>
              <a:effectLst/>
              <a:ea typeface="ＭＳ 明朝"/>
              <a:cs typeface="Times New Roman"/>
            </a:endParaRPr>
          </a:p>
        </p:txBody>
      </p:sp>
      <p:sp>
        <p:nvSpPr>
          <p:cNvPr id="10" name="Oval 9"/>
          <p:cNvSpPr/>
          <p:nvPr/>
        </p:nvSpPr>
        <p:spPr>
          <a:xfrm>
            <a:off x="3467110" y="4033261"/>
            <a:ext cx="1753713" cy="1725147"/>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tx1"/>
                </a:solidFill>
                <a:effectLst/>
                <a:ea typeface="ＭＳ 明朝"/>
                <a:cs typeface="Times New Roman"/>
              </a:rPr>
              <a:t>COMPASSION</a:t>
            </a:r>
          </a:p>
        </p:txBody>
      </p:sp>
      <p:sp>
        <p:nvSpPr>
          <p:cNvPr id="11" name="Oval 10"/>
          <p:cNvSpPr/>
          <p:nvPr/>
        </p:nvSpPr>
        <p:spPr>
          <a:xfrm>
            <a:off x="6130332" y="4027435"/>
            <a:ext cx="1821847" cy="1767212"/>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effectLst/>
                <a:ea typeface="ＭＳ 明朝"/>
                <a:cs typeface="Times New Roman"/>
              </a:rPr>
              <a:t>MINISTRY/</a:t>
            </a:r>
            <a:endParaRPr lang="en-US" sz="1400" b="1" dirty="0">
              <a:solidFill>
                <a:schemeClr val="tx1"/>
              </a:solidFill>
              <a:effectLst/>
              <a:ea typeface="ＭＳ 明朝"/>
              <a:cs typeface="Times New Roman"/>
            </a:endParaRPr>
          </a:p>
          <a:p>
            <a:pPr marL="0" marR="0" algn="ctr">
              <a:spcBef>
                <a:spcPts val="0"/>
              </a:spcBef>
              <a:spcAft>
                <a:spcPts val="0"/>
              </a:spcAft>
            </a:pPr>
            <a:r>
              <a:rPr lang="en-US" sz="1400" b="1" dirty="0">
                <a:solidFill>
                  <a:schemeClr val="tx1"/>
                </a:solidFill>
                <a:effectLst/>
                <a:ea typeface="ＭＳ 明朝"/>
                <a:cs typeface="Times New Roman"/>
              </a:rPr>
              <a:t>FAMILY</a:t>
            </a:r>
          </a:p>
          <a:p>
            <a:pPr marL="0" marR="0" algn="ctr">
              <a:spcBef>
                <a:spcPts val="0"/>
              </a:spcBef>
              <a:spcAft>
                <a:spcPts val="0"/>
              </a:spcAft>
            </a:pPr>
            <a:r>
              <a:rPr lang="en-US" sz="1400" b="1" dirty="0">
                <a:solidFill>
                  <a:schemeClr val="tx1"/>
                </a:solidFill>
                <a:effectLst/>
                <a:ea typeface="ＭＳ 明朝"/>
                <a:cs typeface="Times New Roman"/>
              </a:rPr>
              <a:t>INCLUSION</a:t>
            </a:r>
          </a:p>
        </p:txBody>
      </p:sp>
      <p:sp>
        <p:nvSpPr>
          <p:cNvPr id="12" name="Left-Right Arrow 11"/>
          <p:cNvSpPr/>
          <p:nvPr/>
        </p:nvSpPr>
        <p:spPr>
          <a:xfrm>
            <a:off x="2581231" y="4685574"/>
            <a:ext cx="885879" cy="342900"/>
          </a:xfrm>
          <a:prstGeom prst="left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Right Arrow 12"/>
          <p:cNvSpPr/>
          <p:nvPr/>
        </p:nvSpPr>
        <p:spPr>
          <a:xfrm>
            <a:off x="5230669" y="4675729"/>
            <a:ext cx="859114" cy="342900"/>
          </a:xfrm>
          <a:prstGeom prst="left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757526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188" y="693088"/>
            <a:ext cx="7518792" cy="1143000"/>
          </a:xfrm>
        </p:spPr>
        <p:txBody>
          <a:bodyPr>
            <a:normAutofit fontScale="90000"/>
          </a:bodyPr>
          <a:lstStyle/>
          <a:p>
            <a:r>
              <a:rPr lang="en-US" sz="3200" b="1" dirty="0" smtClean="0">
                <a:solidFill>
                  <a:schemeClr val="accent1"/>
                </a:solidFill>
              </a:rPr>
              <a:t>Ministry to Members with Disabilities</a:t>
            </a:r>
            <a:r>
              <a:rPr lang="en-US" sz="3200" dirty="0" smtClean="0">
                <a:solidFill>
                  <a:schemeClr val="accent1"/>
                </a:solidFill>
              </a:rPr>
              <a:t/>
            </a:r>
            <a:br>
              <a:rPr lang="en-US" sz="3200" dirty="0" smtClean="0">
                <a:solidFill>
                  <a:schemeClr val="accent1"/>
                </a:solidFill>
              </a:rPr>
            </a:br>
            <a:r>
              <a:rPr lang="en-US" sz="1600" dirty="0" smtClean="0"/>
              <a:t>This illustration </a:t>
            </a:r>
            <a:r>
              <a:rPr lang="en-US" sz="1600" dirty="0"/>
              <a:t>is a mind map that can serve as a launch pad for ministry to </a:t>
            </a:r>
            <a:r>
              <a:rPr lang="en-US" sz="1600" dirty="0" smtClean="0"/>
              <a:t/>
            </a:r>
            <a:br>
              <a:rPr lang="en-US" sz="1600" dirty="0" smtClean="0"/>
            </a:br>
            <a:r>
              <a:rPr lang="en-US" sz="1600" dirty="0" smtClean="0"/>
              <a:t>members </a:t>
            </a:r>
            <a:r>
              <a:rPr lang="en-US" sz="1600" dirty="0"/>
              <a:t>with disabilities and their families</a:t>
            </a:r>
            <a:br>
              <a:rPr lang="en-US" sz="1600" dirty="0"/>
            </a:br>
            <a:endParaRPr lang="en-US" sz="1600" dirty="0">
              <a:solidFill>
                <a:schemeClr val="accent1"/>
              </a:solidFill>
            </a:endParaRPr>
          </a:p>
        </p:txBody>
      </p:sp>
      <p:pic>
        <p:nvPicPr>
          <p:cNvPr id="8" name="Picture 7"/>
          <p:cNvPicPr>
            <a:picLocks noChangeAspect="1"/>
          </p:cNvPicPr>
          <p:nvPr/>
        </p:nvPicPr>
        <p:blipFill>
          <a:blip r:embed="rId2"/>
          <a:stretch>
            <a:fillRect/>
          </a:stretch>
        </p:blipFill>
        <p:spPr>
          <a:xfrm>
            <a:off x="0" y="233054"/>
            <a:ext cx="9144000" cy="7116516"/>
          </a:xfrm>
          <a:prstGeom prst="rect">
            <a:avLst/>
          </a:prstGeom>
        </p:spPr>
      </p:pic>
    </p:spTree>
    <p:extLst>
      <p:ext uri="{BB962C8B-B14F-4D97-AF65-F5344CB8AC3E}">
        <p14:creationId xmlns:p14="http://schemas.microsoft.com/office/powerpoint/2010/main" val="8963875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89" y="110007"/>
            <a:ext cx="8229600" cy="1102679"/>
          </a:xfrm>
        </p:spPr>
        <p:txBody>
          <a:bodyPr>
            <a:normAutofit/>
          </a:bodyPr>
          <a:lstStyle/>
          <a:p>
            <a:r>
              <a:rPr lang="en-US" sz="3200" b="1" spc="50" dirty="0" smtClean="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
            </a:r>
            <a:br>
              <a:rPr lang="en-US" sz="3200" b="1" spc="50" dirty="0" smtClean="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br>
            <a:r>
              <a:rPr lang="en-US" sz="3200" b="1" spc="50" dirty="0" smtClean="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rPr>
              <a:t>Individuals </a:t>
            </a:r>
            <a:r>
              <a:rPr lang="en-US" sz="3200" b="1" spc="50" dirty="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rPr>
              <a:t>with Disabilities</a:t>
            </a:r>
          </a:p>
        </p:txBody>
      </p:sp>
      <p:sp>
        <p:nvSpPr>
          <p:cNvPr id="3" name="Content Placeholder 2"/>
          <p:cNvSpPr>
            <a:spLocks noGrp="1"/>
          </p:cNvSpPr>
          <p:nvPr>
            <p:ph idx="1"/>
          </p:nvPr>
        </p:nvSpPr>
        <p:spPr>
          <a:xfrm>
            <a:off x="377198" y="1359457"/>
            <a:ext cx="8590806" cy="4525963"/>
          </a:xfrm>
        </p:spPr>
        <p:txBody>
          <a:bodyPr>
            <a:normAutofit/>
          </a:bodyPr>
          <a:lstStyle/>
          <a:p>
            <a:r>
              <a:rPr lang="en-US" sz="2400" dirty="0"/>
              <a:t>Michael Naranjo- “I have no time to be disabled I am </a:t>
            </a:r>
            <a:r>
              <a:rPr lang="en-US" sz="2400" dirty="0" smtClean="0"/>
              <a:t>too </a:t>
            </a:r>
            <a:r>
              <a:rPr lang="en-US" sz="2400" dirty="0"/>
              <a:t>busy creating my works of art”-he is a </a:t>
            </a:r>
            <a:r>
              <a:rPr lang="en-US" sz="2400" dirty="0" smtClean="0"/>
              <a:t>sculptor with visual impairment </a:t>
            </a:r>
            <a:endParaRPr lang="en-US" sz="2400" dirty="0"/>
          </a:p>
          <a:p>
            <a:r>
              <a:rPr lang="en-US" sz="2400" dirty="0" smtClean="0"/>
              <a:t>Troy- Over a thousand Bible studies from his wheelchair</a:t>
            </a:r>
          </a:p>
          <a:p>
            <a:r>
              <a:rPr lang="en-US" sz="2400" dirty="0" smtClean="0"/>
              <a:t>Robbie-Preaches his love for God</a:t>
            </a:r>
          </a:p>
          <a:p>
            <a:r>
              <a:rPr lang="en-US" sz="2400" dirty="0" err="1" smtClean="0"/>
              <a:t>Ouchie</a:t>
            </a:r>
            <a:r>
              <a:rPr lang="en-US" sz="2400" dirty="0" smtClean="0"/>
              <a:t>-Testimony and baptism on how God has helped him-witnesses to all around him</a:t>
            </a:r>
          </a:p>
          <a:p>
            <a:endParaRPr lang="en-US" sz="2400" dirty="0" smtClean="0"/>
          </a:p>
          <a:p>
            <a:pPr marL="0" indent="0">
              <a:buNone/>
            </a:pPr>
            <a:r>
              <a:rPr lang="en-US" sz="2400" dirty="0" smtClean="0"/>
              <a:t>They too want to glorify God with their lives and </a:t>
            </a:r>
          </a:p>
          <a:p>
            <a:pPr marL="0" indent="0">
              <a:buNone/>
            </a:pPr>
            <a:r>
              <a:rPr lang="en-US" sz="2400" dirty="0" smtClean="0"/>
              <a:t>want to serve Him</a:t>
            </a:r>
            <a:endParaRPr lang="en-US" sz="2400" dirty="0"/>
          </a:p>
        </p:txBody>
      </p:sp>
    </p:spTree>
    <p:extLst>
      <p:ext uri="{BB962C8B-B14F-4D97-AF65-F5344CB8AC3E}">
        <p14:creationId xmlns:p14="http://schemas.microsoft.com/office/powerpoint/2010/main" val="34326083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19"/>
            <a:ext cx="8229600" cy="1143000"/>
          </a:xfrm>
        </p:spPr>
        <p:txBody>
          <a:bodyPr>
            <a:normAutofit/>
          </a:bodyPr>
          <a:lstStyle/>
          <a:p>
            <a:r>
              <a:rPr lang="en-US" sz="3200" b="1" spc="50" dirty="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rPr>
              <a:t/>
            </a:r>
            <a:br>
              <a:rPr lang="en-US" sz="3200" b="1" spc="50" dirty="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rPr>
            </a:br>
            <a:r>
              <a:rPr lang="en-US" sz="3200" b="1" dirty="0">
                <a:solidFill>
                  <a:schemeClr val="accent1"/>
                </a:solidFill>
                <a:ea typeface="+mn-ea"/>
                <a:cs typeface="+mn-cs"/>
              </a:rPr>
              <a:t>Where do we go from here?</a:t>
            </a:r>
            <a:endParaRPr lang="en-US" sz="3200" b="1" dirty="0">
              <a:solidFill>
                <a:schemeClr val="accent1"/>
              </a:solidFill>
              <a:ea typeface="+mn-ea"/>
              <a:cs typeface="+mn-cs"/>
            </a:endParaRPr>
          </a:p>
        </p:txBody>
      </p:sp>
      <p:sp>
        <p:nvSpPr>
          <p:cNvPr id="3" name="Content Placeholder 2"/>
          <p:cNvSpPr>
            <a:spLocks noGrp="1"/>
          </p:cNvSpPr>
          <p:nvPr>
            <p:ph idx="1"/>
          </p:nvPr>
        </p:nvSpPr>
        <p:spPr>
          <a:xfrm>
            <a:off x="329209" y="709956"/>
            <a:ext cx="8590806" cy="5145823"/>
          </a:xfrm>
        </p:spPr>
        <p:txBody>
          <a:bodyPr>
            <a:normAutofit/>
          </a:bodyPr>
          <a:lstStyle/>
          <a:p>
            <a:r>
              <a:rPr lang="en-US" sz="2400" dirty="0" smtClean="0"/>
              <a:t>Divide participants into groups of 8-10</a:t>
            </a:r>
          </a:p>
          <a:p>
            <a:r>
              <a:rPr lang="en-US" sz="2400" dirty="0" smtClean="0"/>
              <a:t>Select a spokesperson for the group</a:t>
            </a:r>
          </a:p>
          <a:p>
            <a:r>
              <a:rPr lang="en-US" sz="2400" dirty="0" smtClean="0"/>
              <a:t>Refer to the mind map (slide 15)</a:t>
            </a:r>
          </a:p>
          <a:p>
            <a:r>
              <a:rPr lang="en-US" sz="2400" dirty="0" smtClean="0"/>
              <a:t>Each group will brainstorm about what else could be added to the mind map. What changes or additions are needed in order to minister to the needs of members with disabilities?</a:t>
            </a:r>
          </a:p>
          <a:p>
            <a:r>
              <a:rPr lang="en-US" sz="2400" dirty="0" smtClean="0"/>
              <a:t>What does the church need to do better?</a:t>
            </a:r>
          </a:p>
          <a:p>
            <a:pPr marL="0" indent="0">
              <a:buNone/>
            </a:pPr>
            <a:r>
              <a:rPr lang="en-US" sz="2400" dirty="0" smtClean="0"/>
              <a:t>Debrief with the entire group. Have each group spokesperson share ideas from their group. </a:t>
            </a:r>
            <a:endParaRPr lang="en-US" sz="2400" dirty="0"/>
          </a:p>
        </p:txBody>
      </p:sp>
      <p:sp>
        <p:nvSpPr>
          <p:cNvPr id="4" name="TextBox 3"/>
          <p:cNvSpPr txBox="1"/>
          <p:nvPr/>
        </p:nvSpPr>
        <p:spPr>
          <a:xfrm>
            <a:off x="601659" y="4510893"/>
            <a:ext cx="8388358" cy="1169551"/>
          </a:xfrm>
          <a:prstGeom prst="rect">
            <a:avLst/>
          </a:prstGeom>
          <a:noFill/>
        </p:spPr>
        <p:txBody>
          <a:bodyPr wrap="square" rtlCol="0">
            <a:spAutoFit/>
          </a:bodyPr>
          <a:lstStyle/>
          <a:p>
            <a:r>
              <a:rPr lang="en-US" sz="1400" dirty="0" smtClean="0">
                <a:solidFill>
                  <a:schemeClr val="accent1"/>
                </a:solidFill>
              </a:rPr>
              <a:t>Willie Oliver, PhD, CFLE and Elaine Oliver, MA, CFLE are Directors of the Department of Family Ministries at the General Conference of Seventh-day Adventists World Headquarters in Silver Spring, Maryland, USA.</a:t>
            </a:r>
          </a:p>
          <a:p>
            <a:endParaRPr lang="en-US" sz="1400" dirty="0">
              <a:solidFill>
                <a:schemeClr val="accent1"/>
              </a:solidFill>
            </a:endParaRPr>
          </a:p>
          <a:p>
            <a:r>
              <a:rPr lang="en-US" sz="1400" dirty="0" err="1" smtClean="0">
                <a:solidFill>
                  <a:schemeClr val="accent1"/>
                </a:solidFill>
              </a:rPr>
              <a:t>Luana</a:t>
            </a:r>
            <a:r>
              <a:rPr lang="en-US" sz="1400" dirty="0" smtClean="0">
                <a:solidFill>
                  <a:schemeClr val="accent1"/>
                </a:solidFill>
              </a:rPr>
              <a:t> </a:t>
            </a:r>
            <a:r>
              <a:rPr lang="en-US" sz="1400" dirty="0" err="1" smtClean="0">
                <a:solidFill>
                  <a:schemeClr val="accent1"/>
                </a:solidFill>
              </a:rPr>
              <a:t>Greulich</a:t>
            </a:r>
            <a:r>
              <a:rPr lang="en-US" sz="1400" dirty="0" smtClean="0">
                <a:solidFill>
                  <a:schemeClr val="accent1"/>
                </a:solidFill>
              </a:rPr>
              <a:t>, PhD, is Associate Professor and Special Education Program Coordinator at Andrews University in Berrien </a:t>
            </a:r>
            <a:r>
              <a:rPr lang="en-US" sz="1400" dirty="0" smtClean="0">
                <a:solidFill>
                  <a:schemeClr val="accent1"/>
                </a:solidFill>
              </a:rPr>
              <a:t>Springs</a:t>
            </a:r>
            <a:r>
              <a:rPr lang="en-US" sz="1400" dirty="0" smtClean="0">
                <a:solidFill>
                  <a:schemeClr val="accent1"/>
                </a:solidFill>
              </a:rPr>
              <a:t>, Michigan, USA.</a:t>
            </a:r>
            <a:endParaRPr lang="en-US" sz="1400" dirty="0">
              <a:solidFill>
                <a:schemeClr val="accent1"/>
              </a:solidFill>
            </a:endParaRPr>
          </a:p>
        </p:txBody>
      </p:sp>
    </p:spTree>
    <p:extLst>
      <p:ext uri="{BB962C8B-B14F-4D97-AF65-F5344CB8AC3E}">
        <p14:creationId xmlns:p14="http://schemas.microsoft.com/office/powerpoint/2010/main" val="1601689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45" y="107576"/>
            <a:ext cx="7756525" cy="1111624"/>
          </a:xfrm>
        </p:spPr>
        <p:txBody>
          <a:bodyPr>
            <a:normAutofit/>
          </a:bodyPr>
          <a:lstStyle/>
          <a:p>
            <a:r>
              <a:rPr lang="en-US" sz="3200" b="1" spc="50" dirty="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rPr>
              <a:t>Important facts</a:t>
            </a:r>
          </a:p>
        </p:txBody>
      </p:sp>
      <p:sp>
        <p:nvSpPr>
          <p:cNvPr id="5" name="Text Placeholder 4"/>
          <p:cNvSpPr>
            <a:spLocks noGrp="1"/>
          </p:cNvSpPr>
          <p:nvPr>
            <p:ph type="body" sz="half" idx="4294967295"/>
          </p:nvPr>
        </p:nvSpPr>
        <p:spPr>
          <a:xfrm>
            <a:off x="472158" y="1327302"/>
            <a:ext cx="8305800" cy="3918776"/>
          </a:xfrm>
        </p:spPr>
        <p:txBody>
          <a:bodyPr>
            <a:normAutofit fontScale="25000" lnSpcReduction="20000"/>
          </a:bodyPr>
          <a:lstStyle/>
          <a:p>
            <a:r>
              <a:rPr lang="en-US" sz="9600" dirty="0" smtClean="0"/>
              <a:t>Approximately 10% of the world’s population (650 million people) live with a disability</a:t>
            </a:r>
          </a:p>
          <a:p>
            <a:endParaRPr lang="en-US" sz="9600" dirty="0" smtClean="0"/>
          </a:p>
          <a:p>
            <a:r>
              <a:rPr lang="en-US" sz="9600" dirty="0" smtClean="0"/>
              <a:t>A disability can be classified as a mobility, hearing or visual impairment, speech limitations or mental impairment (Kaufman, Scarborough and Baker, 2005)</a:t>
            </a:r>
          </a:p>
          <a:p>
            <a:endParaRPr lang="en-US" sz="9600" dirty="0" smtClean="0"/>
          </a:p>
          <a:p>
            <a:r>
              <a:rPr lang="en-US" sz="9600" dirty="0" smtClean="0"/>
              <a:t>Some disabilities are not visible or easily detected such as hearing and visual impairment and those on the autism spectrum</a:t>
            </a:r>
          </a:p>
          <a:p>
            <a:endParaRPr lang="en-US" dirty="0"/>
          </a:p>
        </p:txBody>
      </p:sp>
    </p:spTree>
    <p:extLst>
      <p:ext uri="{BB962C8B-B14F-4D97-AF65-F5344CB8AC3E}">
        <p14:creationId xmlns:p14="http://schemas.microsoft.com/office/powerpoint/2010/main" val="28367799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6562"/>
            <a:ext cx="8534400" cy="1620838"/>
          </a:xfrm>
        </p:spPr>
        <p:txBody>
          <a:bodyPr>
            <a:norm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Why is this important to the </a:t>
            </a:r>
            <a:b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br>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Church Family?</a:t>
            </a:r>
          </a:p>
        </p:txBody>
      </p:sp>
      <p:sp>
        <p:nvSpPr>
          <p:cNvPr id="5" name="Content Placeholder 4"/>
          <p:cNvSpPr>
            <a:spLocks noGrp="1"/>
          </p:cNvSpPr>
          <p:nvPr>
            <p:ph sz="half" idx="2"/>
          </p:nvPr>
        </p:nvSpPr>
        <p:spPr>
          <a:xfrm>
            <a:off x="1066138" y="2057400"/>
            <a:ext cx="7341911" cy="3581400"/>
          </a:xfrm>
        </p:spPr>
        <p:txBody>
          <a:bodyPr>
            <a:normAutofit/>
          </a:bodyPr>
          <a:lstStyle/>
          <a:p>
            <a:pPr>
              <a:lnSpc>
                <a:spcPct val="80000"/>
              </a:lnSpc>
            </a:pPr>
            <a:r>
              <a:rPr lang="en-US" sz="2800" dirty="0"/>
              <a:t>People with disabilities form part of our congregations</a:t>
            </a:r>
          </a:p>
          <a:p>
            <a:pPr>
              <a:lnSpc>
                <a:spcPct val="80000"/>
              </a:lnSpc>
            </a:pPr>
            <a:r>
              <a:rPr lang="en-US" sz="2800" dirty="0"/>
              <a:t>People with disabilities are part of our communities </a:t>
            </a:r>
          </a:p>
          <a:p>
            <a:pPr>
              <a:lnSpc>
                <a:spcPct val="80000"/>
              </a:lnSpc>
            </a:pPr>
            <a:r>
              <a:rPr lang="en-US" sz="2800" dirty="0"/>
              <a:t>They need </a:t>
            </a:r>
            <a:r>
              <a:rPr lang="en-US" sz="2800" dirty="0" smtClean="0"/>
              <a:t>acceptance </a:t>
            </a:r>
            <a:r>
              <a:rPr lang="en-US" sz="2800" dirty="0"/>
              <a:t>and Jesus</a:t>
            </a:r>
          </a:p>
          <a:p>
            <a:pPr>
              <a:lnSpc>
                <a:spcPct val="80000"/>
              </a:lnSpc>
            </a:pPr>
            <a:r>
              <a:rPr lang="en-US" sz="2800" dirty="0"/>
              <a:t>They have a story to share</a:t>
            </a:r>
          </a:p>
          <a:p>
            <a:pPr>
              <a:lnSpc>
                <a:spcPct val="80000"/>
              </a:lnSpc>
            </a:pPr>
            <a:r>
              <a:rPr lang="en-US" sz="2800" dirty="0"/>
              <a:t>The Church family needs to know how to accommodate individuals with disabilities</a:t>
            </a:r>
          </a:p>
          <a:p>
            <a:pPr marL="0" indent="0">
              <a:buNone/>
            </a:pPr>
            <a:endParaRPr lang="en-US" dirty="0"/>
          </a:p>
        </p:txBody>
      </p:sp>
    </p:spTree>
    <p:extLst>
      <p:ext uri="{BB962C8B-B14F-4D97-AF65-F5344CB8AC3E}">
        <p14:creationId xmlns:p14="http://schemas.microsoft.com/office/powerpoint/2010/main" val="28584654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140010"/>
            <a:ext cx="8229600" cy="1143000"/>
          </a:xfrm>
        </p:spPr>
        <p:txBody>
          <a:bodyPr>
            <a:norm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13 Categories of Disabilities</a:t>
            </a:r>
          </a:p>
        </p:txBody>
      </p:sp>
      <p:sp>
        <p:nvSpPr>
          <p:cNvPr id="8" name="Text Placeholder 7"/>
          <p:cNvSpPr>
            <a:spLocks noGrp="1"/>
          </p:cNvSpPr>
          <p:nvPr>
            <p:ph type="body" idx="1"/>
          </p:nvPr>
        </p:nvSpPr>
        <p:spPr>
          <a:xfrm>
            <a:off x="4892157" y="1126896"/>
            <a:ext cx="3527093" cy="639762"/>
          </a:xfrm>
        </p:spPr>
        <p:txBody>
          <a:bodyPr>
            <a:normAutofit/>
          </a:bodyPr>
          <a:lstStyle/>
          <a:p>
            <a:pPr>
              <a:lnSpc>
                <a:spcPct val="80000"/>
              </a:lnSpc>
            </a:pPr>
            <a:r>
              <a:rPr lang="en-US" sz="2800" dirty="0"/>
              <a:t>High Incidence</a:t>
            </a:r>
          </a:p>
        </p:txBody>
      </p:sp>
      <p:sp>
        <p:nvSpPr>
          <p:cNvPr id="10" name="Content Placeholder 9"/>
          <p:cNvSpPr>
            <a:spLocks noGrp="1"/>
          </p:cNvSpPr>
          <p:nvPr>
            <p:ph sz="half" idx="2"/>
          </p:nvPr>
        </p:nvSpPr>
        <p:spPr>
          <a:xfrm>
            <a:off x="4811527" y="1785394"/>
            <a:ext cx="4040188" cy="3951288"/>
          </a:xfrm>
        </p:spPr>
        <p:txBody>
          <a:bodyPr>
            <a:normAutofit/>
          </a:bodyPr>
          <a:lstStyle/>
          <a:p>
            <a:pPr>
              <a:lnSpc>
                <a:spcPct val="80000"/>
              </a:lnSpc>
            </a:pPr>
            <a:r>
              <a:rPr lang="en-US" sz="2800" dirty="0" smtClean="0"/>
              <a:t>Autism</a:t>
            </a:r>
          </a:p>
          <a:p>
            <a:pPr>
              <a:lnSpc>
                <a:spcPct val="80000"/>
              </a:lnSpc>
            </a:pPr>
            <a:r>
              <a:rPr lang="en-US" sz="2800" dirty="0" smtClean="0"/>
              <a:t>Emotional </a:t>
            </a:r>
            <a:r>
              <a:rPr lang="en-US" sz="2800" dirty="0"/>
              <a:t>Impairment</a:t>
            </a:r>
          </a:p>
          <a:p>
            <a:pPr>
              <a:lnSpc>
                <a:spcPct val="80000"/>
              </a:lnSpc>
            </a:pPr>
            <a:r>
              <a:rPr lang="en-US" sz="2800" dirty="0"/>
              <a:t>Specific Learning Disability </a:t>
            </a:r>
          </a:p>
          <a:p>
            <a:pPr>
              <a:lnSpc>
                <a:spcPct val="80000"/>
              </a:lnSpc>
            </a:pPr>
            <a:r>
              <a:rPr lang="en-US" sz="2800" dirty="0" smtClean="0"/>
              <a:t>Speech or Language </a:t>
            </a:r>
            <a:r>
              <a:rPr lang="en-US" sz="2800" dirty="0"/>
              <a:t>Impairment</a:t>
            </a:r>
          </a:p>
          <a:p>
            <a:pPr>
              <a:lnSpc>
                <a:spcPct val="80000"/>
              </a:lnSpc>
            </a:pPr>
            <a:r>
              <a:rPr lang="en-US" sz="2800" dirty="0"/>
              <a:t>Intellectual Disability/Cognitive Impairment</a:t>
            </a:r>
          </a:p>
          <a:p>
            <a:pPr marL="0" indent="0">
              <a:lnSpc>
                <a:spcPct val="80000"/>
              </a:lnSpc>
              <a:buNone/>
            </a:pPr>
            <a:endParaRPr lang="en-US" sz="2800" dirty="0"/>
          </a:p>
        </p:txBody>
      </p:sp>
      <p:sp>
        <p:nvSpPr>
          <p:cNvPr id="9" name="Text Placeholder 8"/>
          <p:cNvSpPr>
            <a:spLocks noGrp="1"/>
          </p:cNvSpPr>
          <p:nvPr>
            <p:ph type="body" sz="quarter" idx="3"/>
          </p:nvPr>
        </p:nvSpPr>
        <p:spPr>
          <a:xfrm>
            <a:off x="574086" y="1143000"/>
            <a:ext cx="3682243" cy="639762"/>
          </a:xfrm>
        </p:spPr>
        <p:txBody>
          <a:bodyPr vert="horz" lIns="91440" tIns="45720" rIns="91440" bIns="45720" rtlCol="0" anchor="b">
            <a:normAutofit/>
          </a:bodyPr>
          <a:lstStyle/>
          <a:p>
            <a:pPr>
              <a:lnSpc>
                <a:spcPct val="80000"/>
              </a:lnSpc>
            </a:pPr>
            <a:r>
              <a:rPr lang="en-US" sz="2800" dirty="0"/>
              <a:t>Low Incidence</a:t>
            </a:r>
          </a:p>
        </p:txBody>
      </p:sp>
      <p:sp>
        <p:nvSpPr>
          <p:cNvPr id="11" name="Content Placeholder 10"/>
          <p:cNvSpPr>
            <a:spLocks noGrp="1"/>
          </p:cNvSpPr>
          <p:nvPr>
            <p:ph sz="quarter" idx="4"/>
          </p:nvPr>
        </p:nvSpPr>
        <p:spPr>
          <a:xfrm>
            <a:off x="456445" y="1768278"/>
            <a:ext cx="4041775" cy="4104273"/>
          </a:xfrm>
        </p:spPr>
        <p:txBody>
          <a:bodyPr>
            <a:noAutofit/>
          </a:bodyPr>
          <a:lstStyle/>
          <a:p>
            <a:pPr>
              <a:lnSpc>
                <a:spcPct val="80000"/>
              </a:lnSpc>
            </a:pPr>
            <a:r>
              <a:rPr lang="en-US" sz="2800" dirty="0"/>
              <a:t>Blindness </a:t>
            </a:r>
          </a:p>
          <a:p>
            <a:pPr>
              <a:lnSpc>
                <a:spcPct val="80000"/>
              </a:lnSpc>
            </a:pPr>
            <a:r>
              <a:rPr lang="en-US" sz="2800" dirty="0"/>
              <a:t>Deaf and Hard of Hearing</a:t>
            </a:r>
          </a:p>
          <a:p>
            <a:pPr>
              <a:lnSpc>
                <a:spcPct val="80000"/>
              </a:lnSpc>
            </a:pPr>
            <a:r>
              <a:rPr lang="en-US" sz="2800" dirty="0"/>
              <a:t>Multiple Disabilities</a:t>
            </a:r>
          </a:p>
          <a:p>
            <a:pPr>
              <a:lnSpc>
                <a:spcPct val="80000"/>
              </a:lnSpc>
            </a:pPr>
            <a:r>
              <a:rPr lang="en-US" sz="2800" dirty="0"/>
              <a:t>Orthopedic Impairment</a:t>
            </a:r>
          </a:p>
          <a:p>
            <a:pPr>
              <a:lnSpc>
                <a:spcPct val="80000"/>
              </a:lnSpc>
            </a:pPr>
            <a:r>
              <a:rPr lang="en-US" sz="2800" dirty="0"/>
              <a:t>Other Health Impairments</a:t>
            </a:r>
          </a:p>
          <a:p>
            <a:pPr>
              <a:lnSpc>
                <a:spcPct val="80000"/>
              </a:lnSpc>
            </a:pPr>
            <a:r>
              <a:rPr lang="en-US" sz="2800" dirty="0" smtClean="0"/>
              <a:t>Traumatic </a:t>
            </a:r>
            <a:r>
              <a:rPr lang="en-US" sz="2800" dirty="0"/>
              <a:t>Brain Injury</a:t>
            </a:r>
          </a:p>
          <a:p>
            <a:pPr>
              <a:lnSpc>
                <a:spcPct val="80000"/>
              </a:lnSpc>
            </a:pPr>
            <a:r>
              <a:rPr lang="en-US" sz="2800" dirty="0" smtClean="0"/>
              <a:t>Visual </a:t>
            </a:r>
            <a:r>
              <a:rPr lang="en-US" sz="2800" dirty="0"/>
              <a:t>Impairments</a:t>
            </a:r>
          </a:p>
        </p:txBody>
      </p:sp>
    </p:spTree>
    <p:extLst>
      <p:ext uri="{BB962C8B-B14F-4D97-AF65-F5344CB8AC3E}">
        <p14:creationId xmlns:p14="http://schemas.microsoft.com/office/powerpoint/2010/main" val="1436073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372"/>
            <a:ext cx="8229600" cy="1143000"/>
          </a:xfrm>
        </p:spPr>
        <p:txBody>
          <a:bodyPr>
            <a:no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Walking </a:t>
            </a:r>
            <a:r>
              <a:rPr lang="en-US" sz="3200" b="1" spc="50" dirty="0" smtClean="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in exceptional shoes</a:t>
            </a:r>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000" b="1" spc="50" dirty="0" smtClean="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rPr>
              <a:t>Activity for Language Impairment or Learning Disabilities</a:t>
            </a:r>
            <a:endParaRPr lang="en-US" sz="2000" b="1" spc="50" dirty="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endParaRPr>
          </a:p>
        </p:txBody>
      </p:sp>
      <p:sp>
        <p:nvSpPr>
          <p:cNvPr id="3" name="Content Placeholder 2"/>
          <p:cNvSpPr>
            <a:spLocks noGrp="1"/>
          </p:cNvSpPr>
          <p:nvPr>
            <p:ph idx="1"/>
          </p:nvPr>
        </p:nvSpPr>
        <p:spPr>
          <a:xfrm>
            <a:off x="647206" y="1770295"/>
            <a:ext cx="7893028" cy="4525963"/>
          </a:xfrm>
        </p:spPr>
        <p:txBody>
          <a:bodyPr>
            <a:normAutofit/>
          </a:bodyPr>
          <a:lstStyle/>
          <a:p>
            <a:r>
              <a:rPr lang="en-US" sz="2400" dirty="0" smtClean="0"/>
              <a:t>Write your name in cursive for 1 min</a:t>
            </a:r>
          </a:p>
          <a:p>
            <a:r>
              <a:rPr lang="en-US" sz="2400" dirty="0" smtClean="0"/>
              <a:t>Now switch and write your name for 1 min with the opposite hand</a:t>
            </a:r>
          </a:p>
          <a:p>
            <a:r>
              <a:rPr lang="en-US" sz="2400" dirty="0" smtClean="0"/>
              <a:t>How many times did you write your name legibly?</a:t>
            </a:r>
            <a:endParaRPr lang="en-US" sz="2400" dirty="0"/>
          </a:p>
          <a:p>
            <a:r>
              <a:rPr lang="en-US" sz="2400" dirty="0" smtClean="0"/>
              <a:t>Now look at the next slide and read the words on the slide, now read them as fast as possible</a:t>
            </a:r>
          </a:p>
          <a:p>
            <a:r>
              <a:rPr lang="en-US" sz="2400" dirty="0" smtClean="0"/>
              <a:t>Now look at the same slide and read the color that the word is written in</a:t>
            </a:r>
            <a:endParaRPr lang="en-US" sz="2400" dirty="0"/>
          </a:p>
        </p:txBody>
      </p:sp>
    </p:spTree>
    <p:extLst>
      <p:ext uri="{BB962C8B-B14F-4D97-AF65-F5344CB8AC3E}">
        <p14:creationId xmlns:p14="http://schemas.microsoft.com/office/powerpoint/2010/main" val="22566720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ltLang="en-US"/>
          </a:p>
        </p:txBody>
      </p:sp>
      <p:sp>
        <p:nvSpPr>
          <p:cNvPr id="2051" name="Rectangle 3"/>
          <p:cNvSpPr>
            <a:spLocks noGrp="1" noChangeArrowheads="1"/>
          </p:cNvSpPr>
          <p:nvPr>
            <p:ph type="subTitle" idx="1"/>
          </p:nvPr>
        </p:nvSpPr>
        <p:spPr/>
        <p:txBody>
          <a:bodyPr/>
          <a:lstStyle/>
          <a:p>
            <a:endParaRPr lang="en-US" altLang="en-US"/>
          </a:p>
        </p:txBody>
      </p:sp>
      <p:pic>
        <p:nvPicPr>
          <p:cNvPr id="2052" name="Picture 2" descr="scan00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8781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45" y="565266"/>
            <a:ext cx="8229600" cy="1143000"/>
          </a:xfrm>
        </p:spPr>
        <p:txBody>
          <a:bodyPr>
            <a:norm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Activity for Hearing Impairment</a:t>
            </a:r>
            <a:b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br>
            <a:r>
              <a:rPr lang="en-US" sz="18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Small Group Activity (10-15 minutes)</a:t>
            </a:r>
          </a:p>
        </p:txBody>
      </p:sp>
      <p:sp>
        <p:nvSpPr>
          <p:cNvPr id="3" name="Content Placeholder 2"/>
          <p:cNvSpPr>
            <a:spLocks noGrp="1"/>
          </p:cNvSpPr>
          <p:nvPr>
            <p:ph idx="1"/>
          </p:nvPr>
        </p:nvSpPr>
        <p:spPr>
          <a:xfrm>
            <a:off x="559120" y="1726410"/>
            <a:ext cx="8137525" cy="3657045"/>
          </a:xfrm>
        </p:spPr>
        <p:txBody>
          <a:bodyPr>
            <a:noAutofit/>
          </a:bodyPr>
          <a:lstStyle/>
          <a:p>
            <a:pPr marL="0" indent="0">
              <a:buNone/>
            </a:pPr>
            <a:r>
              <a:rPr lang="en-US" sz="2000" b="1" dirty="0" smtClean="0"/>
              <a:t>“</a:t>
            </a:r>
            <a:r>
              <a:rPr lang="en-US" sz="2000" b="1" dirty="0"/>
              <a:t>Can You Hear Me Now?</a:t>
            </a:r>
            <a:r>
              <a:rPr lang="en-US" sz="2000" b="1" dirty="0" smtClean="0"/>
              <a:t>” </a:t>
            </a:r>
          </a:p>
          <a:p>
            <a:pPr marL="0" indent="0">
              <a:buNone/>
            </a:pPr>
            <a:r>
              <a:rPr lang="en-US" sz="2400" dirty="0" smtClean="0"/>
              <a:t>Materials </a:t>
            </a:r>
            <a:r>
              <a:rPr lang="en-US" sz="2400" dirty="0"/>
              <a:t>Needed</a:t>
            </a:r>
            <a:r>
              <a:rPr lang="en-US" sz="2400" dirty="0" smtClean="0"/>
              <a:t>: Ear plugs, Note cards, Pencils/Pens</a:t>
            </a:r>
            <a:endParaRPr lang="en-US" sz="2400" dirty="0"/>
          </a:p>
          <a:p>
            <a:r>
              <a:rPr lang="en-US" sz="2400" dirty="0" smtClean="0"/>
              <a:t>Participants put earplugs in ears</a:t>
            </a:r>
          </a:p>
          <a:p>
            <a:r>
              <a:rPr lang="en-US" sz="2400" dirty="0" smtClean="0"/>
              <a:t>Facilitator reads a list of 10 words</a:t>
            </a:r>
          </a:p>
          <a:p>
            <a:r>
              <a:rPr lang="en-US" sz="2400" dirty="0" smtClean="0"/>
              <a:t>Participants write the words they hear on their cards</a:t>
            </a:r>
            <a:endParaRPr lang="en-US" sz="2400" dirty="0"/>
          </a:p>
          <a:p>
            <a:r>
              <a:rPr lang="en-US" sz="2400" dirty="0"/>
              <a:t>Debrief: Participants share how they felt and what they experienced during the activity. Imagine how someone who is hearing impaired may feel during the worship service.</a:t>
            </a:r>
          </a:p>
          <a:p>
            <a:pPr marL="0" indent="0">
              <a:buNone/>
            </a:pPr>
            <a:endParaRPr lang="en-US" sz="2000" dirty="0"/>
          </a:p>
        </p:txBody>
      </p:sp>
    </p:spTree>
    <p:extLst>
      <p:ext uri="{BB962C8B-B14F-4D97-AF65-F5344CB8AC3E}">
        <p14:creationId xmlns:p14="http://schemas.microsoft.com/office/powerpoint/2010/main" val="4143259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74645"/>
            <a:ext cx="8229600" cy="1143000"/>
          </a:xfrm>
        </p:spPr>
        <p:txBody>
          <a:bodyPr>
            <a:no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What do we know about working with individuals with disabilities?</a:t>
            </a:r>
          </a:p>
        </p:txBody>
      </p:sp>
      <p:sp>
        <p:nvSpPr>
          <p:cNvPr id="8" name="Content Placeholder 7"/>
          <p:cNvSpPr>
            <a:spLocks noGrp="1"/>
          </p:cNvSpPr>
          <p:nvPr>
            <p:ph idx="1"/>
          </p:nvPr>
        </p:nvSpPr>
        <p:spPr>
          <a:xfrm>
            <a:off x="567203" y="1600200"/>
            <a:ext cx="8229600" cy="4525963"/>
          </a:xfrm>
        </p:spPr>
        <p:txBody>
          <a:bodyPr>
            <a:normAutofit lnSpcReduction="10000"/>
          </a:bodyPr>
          <a:lstStyle/>
          <a:p>
            <a:pPr marL="0" indent="0">
              <a:buNone/>
            </a:pPr>
            <a:r>
              <a:rPr lang="en-US" dirty="0" smtClean="0"/>
              <a:t>Several disabilities encompass a lack of social skills</a:t>
            </a:r>
          </a:p>
          <a:p>
            <a:r>
              <a:rPr lang="en-US" dirty="0" smtClean="0"/>
              <a:t>Learning Disabilities</a:t>
            </a:r>
          </a:p>
          <a:p>
            <a:r>
              <a:rPr lang="en-US" dirty="0" smtClean="0"/>
              <a:t>Autism</a:t>
            </a:r>
          </a:p>
          <a:p>
            <a:r>
              <a:rPr lang="en-US" dirty="0" smtClean="0"/>
              <a:t>ADHD</a:t>
            </a:r>
          </a:p>
          <a:p>
            <a:r>
              <a:rPr lang="en-US" dirty="0" smtClean="0"/>
              <a:t>Emotional Impairments</a:t>
            </a:r>
          </a:p>
          <a:p>
            <a:r>
              <a:rPr lang="en-US" dirty="0" smtClean="0"/>
              <a:t>Hearing Impairments</a:t>
            </a:r>
          </a:p>
          <a:p>
            <a:r>
              <a:rPr lang="en-US" dirty="0" smtClean="0"/>
              <a:t>Cognitive Impairments</a:t>
            </a:r>
          </a:p>
          <a:p>
            <a:pPr marL="0" indent="0">
              <a:buNone/>
            </a:pPr>
            <a:endParaRPr lang="en-US" dirty="0"/>
          </a:p>
        </p:txBody>
      </p:sp>
    </p:spTree>
    <p:extLst>
      <p:ext uri="{BB962C8B-B14F-4D97-AF65-F5344CB8AC3E}">
        <p14:creationId xmlns:p14="http://schemas.microsoft.com/office/powerpoint/2010/main" val="36454717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646"/>
            <a:ext cx="8229600" cy="1143000"/>
          </a:xfrm>
        </p:spPr>
        <p:txBody>
          <a:bodyPr>
            <a:noAutofit/>
          </a:bodyPr>
          <a:lstStyle/>
          <a:p>
            <a:r>
              <a:rPr lang="en-US" sz="3200" b="1"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rPr>
              <a:t>What do we know about working with individuals with disabilities?</a:t>
            </a:r>
          </a:p>
        </p:txBody>
      </p:sp>
      <p:sp>
        <p:nvSpPr>
          <p:cNvPr id="3" name="Content Placeholder 2"/>
          <p:cNvSpPr>
            <a:spLocks noGrp="1"/>
          </p:cNvSpPr>
          <p:nvPr>
            <p:ph idx="1"/>
          </p:nvPr>
        </p:nvSpPr>
        <p:spPr>
          <a:xfrm>
            <a:off x="701431" y="1730209"/>
            <a:ext cx="8229600" cy="4525963"/>
          </a:xfrm>
        </p:spPr>
        <p:txBody>
          <a:bodyPr>
            <a:normAutofit/>
          </a:bodyPr>
          <a:lstStyle/>
          <a:p>
            <a:r>
              <a:rPr lang="en-US" dirty="0" smtClean="0"/>
              <a:t>They communicate differently</a:t>
            </a:r>
          </a:p>
          <a:p>
            <a:r>
              <a:rPr lang="en-US" dirty="0" smtClean="0"/>
              <a:t>They learn differently</a:t>
            </a:r>
          </a:p>
          <a:p>
            <a:r>
              <a:rPr lang="en-US" dirty="0" smtClean="0"/>
              <a:t>They see things differently</a:t>
            </a:r>
          </a:p>
          <a:p>
            <a:r>
              <a:rPr lang="en-US" dirty="0" smtClean="0"/>
              <a:t>They cope differently</a:t>
            </a:r>
          </a:p>
          <a:p>
            <a:pPr marL="0" indent="0">
              <a:buNone/>
            </a:pPr>
            <a:r>
              <a:rPr lang="en-US" sz="2400" dirty="0" smtClean="0"/>
              <a:t>Be careful</a:t>
            </a:r>
          </a:p>
          <a:p>
            <a:pPr marL="0" indent="0">
              <a:buNone/>
            </a:pPr>
            <a:r>
              <a:rPr lang="en-US" sz="2400" dirty="0" smtClean="0"/>
              <a:t>Expectations are everything-just because individuals have a disability does not mean that they are disabled.</a:t>
            </a:r>
          </a:p>
          <a:p>
            <a:pPr marL="0" indent="0">
              <a:buNone/>
            </a:pPr>
            <a:endParaRPr lang="en-US" dirty="0" smtClean="0"/>
          </a:p>
        </p:txBody>
      </p:sp>
    </p:spTree>
    <p:extLst>
      <p:ext uri="{BB962C8B-B14F-4D97-AF65-F5344CB8AC3E}">
        <p14:creationId xmlns:p14="http://schemas.microsoft.com/office/powerpoint/2010/main" val="657319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Page Layout">
  <a:themeElements>
    <a:clrScheme name="Custom 4">
      <a:dk1>
        <a:sysClr val="windowText" lastClr="000000"/>
      </a:dk1>
      <a:lt1>
        <a:srgbClr val="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TotalTime>
  <Words>1032</Words>
  <Application>Microsoft Macintosh PowerPoint</Application>
  <PresentationFormat>On-screen Show (4:3)</PresentationFormat>
  <Paragraphs>161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Title Page Layout</vt:lpstr>
      <vt:lpstr>Exceptional Families:  Exceptional Needs</vt:lpstr>
      <vt:lpstr>Important facts</vt:lpstr>
      <vt:lpstr>Why is this important to the  Church Family?</vt:lpstr>
      <vt:lpstr>13 Categories of Disabilities</vt:lpstr>
      <vt:lpstr>Walking in exceptional shoes Activity for Language Impairment or Learning Disabilities</vt:lpstr>
      <vt:lpstr>PowerPoint Presentation</vt:lpstr>
      <vt:lpstr>Activity for Hearing Impairment Small Group Activity (10-15 minutes)</vt:lpstr>
      <vt:lpstr>What do we know about working with individuals with disabilities?</vt:lpstr>
      <vt:lpstr>What do we know about working with individuals with disabilities?</vt:lpstr>
      <vt:lpstr>What does coping look like and what can we do?</vt:lpstr>
      <vt:lpstr>And behold, some men were bringing on a bed a man who was paralyzed, and they were seeking to bring him in and lay him before Jesus, but finding no way to bring him in, because of the crowd, they went up on the roof and let him down with his bed through the tiles into the midst before Jesus. Luke 5: 18, 19 </vt:lpstr>
      <vt:lpstr>Moving Beyond Compassion</vt:lpstr>
      <vt:lpstr>Moving Beyond Compassion</vt:lpstr>
      <vt:lpstr>Moving Beyond Compassion</vt:lpstr>
      <vt:lpstr>Ministry to Members with Disabilities This illustration is a mind map that can serve as a launch pad for ministry to  members with disabilities and their families </vt:lpstr>
      <vt:lpstr> Individuals with Disabilities</vt:lpstr>
      <vt:lpstr> Where do we go from here?</vt:lpstr>
    </vt:vector>
  </TitlesOfParts>
  <Company>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rosemay</cp:lastModifiedBy>
  <cp:revision>61</cp:revision>
  <dcterms:created xsi:type="dcterms:W3CDTF">2015-08-18T15:28:30Z</dcterms:created>
  <dcterms:modified xsi:type="dcterms:W3CDTF">2015-08-25T14:40:58Z</dcterms:modified>
</cp:coreProperties>
</file>