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1" r:id="rId3"/>
    <p:sldId id="270" r:id="rId4"/>
    <p:sldId id="275" r:id="rId5"/>
    <p:sldId id="271" r:id="rId6"/>
    <p:sldId id="276" r:id="rId7"/>
    <p:sldId id="272" r:id="rId8"/>
    <p:sldId id="277" r:id="rId9"/>
    <p:sldId id="262" r:id="rId10"/>
    <p:sldId id="273" r:id="rId11"/>
    <p:sldId id="27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28"/>
    <a:srgbClr val="FFDC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32"/>
  </p:normalViewPr>
  <p:slideViewPr>
    <p:cSldViewPr snapToGrid="0" snapToObjects="1">
      <p:cViewPr varScale="1">
        <p:scale>
          <a:sx n="127" d="100"/>
          <a:sy n="127"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360444-D0A7-974E-B483-81E0C00C4638}"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33835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60444-D0A7-974E-B483-81E0C00C4638}"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35384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60444-D0A7-974E-B483-81E0C00C4638}"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6413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60444-D0A7-974E-B483-81E0C00C4638}"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21571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60444-D0A7-974E-B483-81E0C00C4638}"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59316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360444-D0A7-974E-B483-81E0C00C4638}"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54852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360444-D0A7-974E-B483-81E0C00C4638}" type="datetimeFigureOut">
              <a:rPr lang="en-US" smtClean="0"/>
              <a:t>8/25/15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56871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60444-D0A7-974E-B483-81E0C00C4638}" type="datetimeFigureOut">
              <a:rPr lang="en-US" smtClean="0"/>
              <a:t>8/25/15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56799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0444-D0A7-974E-B483-81E0C00C4638}" type="datetimeFigureOut">
              <a:rPr lang="en-US" smtClean="0"/>
              <a:t>8/25/15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70036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8062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7078598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60444-D0A7-974E-B483-81E0C00C4638}" type="datetimeFigureOut">
              <a:rPr lang="en-US" smtClean="0"/>
              <a:t>8/25/15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A780A-563C-0046-B457-B0B9E957C029}" type="slidenum">
              <a:rPr lang="en-US" smtClean="0"/>
              <a:t>‹#›</a:t>
            </a:fld>
            <a:endParaRPr lang="en-US"/>
          </a:p>
        </p:txBody>
      </p:sp>
    </p:spTree>
    <p:extLst>
      <p:ext uri="{BB962C8B-B14F-4D97-AF65-F5344CB8AC3E}">
        <p14:creationId xmlns:p14="http://schemas.microsoft.com/office/powerpoint/2010/main" val="13019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FFD028"/>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1" y="-6574"/>
            <a:ext cx="9154278" cy="6864574"/>
          </a:xfrm>
          <a:prstGeom prst="rect">
            <a:avLst/>
          </a:prstGeom>
        </p:spPr>
      </p:pic>
      <p:sp>
        <p:nvSpPr>
          <p:cNvPr id="4" name="TextBox 3"/>
          <p:cNvSpPr txBox="1"/>
          <p:nvPr/>
        </p:nvSpPr>
        <p:spPr>
          <a:xfrm>
            <a:off x="884095" y="1027904"/>
            <a:ext cx="7639099" cy="1077218"/>
          </a:xfrm>
          <a:prstGeom prst="rect">
            <a:avLst/>
          </a:prstGeom>
          <a:noFill/>
        </p:spPr>
        <p:txBody>
          <a:bodyPr wrap="square" rtlCol="0">
            <a:spAutoFit/>
          </a:bodyPr>
          <a:lstStyle/>
          <a:p>
            <a:pPr algn="ctr"/>
            <a:r>
              <a:rPr lang="en-US" sz="3200" b="1" dirty="0" smtClean="0">
                <a:solidFill>
                  <a:srgbClr val="FFD028"/>
                </a:solidFill>
                <a:latin typeface="+mj-lt"/>
              </a:rPr>
              <a:t>A Christian Perspective </a:t>
            </a:r>
          </a:p>
          <a:p>
            <a:pPr algn="ctr"/>
            <a:r>
              <a:rPr lang="en-US" sz="3200" b="1" dirty="0" smtClean="0">
                <a:solidFill>
                  <a:srgbClr val="FFD028"/>
                </a:solidFill>
                <a:latin typeface="+mj-lt"/>
              </a:rPr>
              <a:t>on Watching Secular TV Programming</a:t>
            </a:r>
            <a:endParaRPr lang="en-US" sz="2400" dirty="0">
              <a:solidFill>
                <a:srgbClr val="FFD028"/>
              </a:solidFill>
            </a:endParaRPr>
          </a:p>
        </p:txBody>
      </p:sp>
      <p:sp>
        <p:nvSpPr>
          <p:cNvPr id="5" name="TextBox 4"/>
          <p:cNvSpPr txBox="1"/>
          <p:nvPr/>
        </p:nvSpPr>
        <p:spPr>
          <a:xfrm>
            <a:off x="1332088" y="4537763"/>
            <a:ext cx="7010400" cy="954107"/>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Joseph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Kidder,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DMin</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David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Penno</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DMin</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218209" y="2751487"/>
            <a:ext cx="7543800" cy="523220"/>
          </a:xfrm>
          <a:prstGeom prst="rect">
            <a:avLst/>
          </a:prstGeom>
          <a:noFill/>
        </p:spPr>
        <p:txBody>
          <a:bodyPr wrap="square" rtlCol="0">
            <a:spAutoFit/>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cs typeface="Georgia"/>
              </a:rPr>
              <a:t>Presented by (</a:t>
            </a: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cs typeface="Georgia"/>
              </a:rPr>
              <a:t>add </a:t>
            </a: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cs typeface="Georgia"/>
              </a:rPr>
              <a:t>presenter’s </a:t>
            </a: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cs typeface="Georgia"/>
              </a:rPr>
              <a:t>name here)</a:t>
            </a:r>
          </a:p>
        </p:txBody>
      </p:sp>
      <p:sp>
        <p:nvSpPr>
          <p:cNvPr id="2" name="TextBox 1"/>
          <p:cNvSpPr txBox="1"/>
          <p:nvPr/>
        </p:nvSpPr>
        <p:spPr>
          <a:xfrm>
            <a:off x="1332088" y="4293278"/>
            <a:ext cx="2264463" cy="400110"/>
          </a:xfrm>
          <a:prstGeom prst="rect">
            <a:avLst/>
          </a:prstGeom>
        </p:spPr>
        <p:txBody>
          <a:bodyPr wrap="square" rtlCol="0">
            <a:spAutoFit/>
          </a:bodyPr>
          <a:lstStyle/>
          <a:p>
            <a:r>
              <a:rPr lang="en-US" sz="2000" dirty="0" smtClean="0">
                <a:solidFill>
                  <a:schemeClr val="bg1"/>
                </a:solidFill>
              </a:rPr>
              <a:t>Written by</a:t>
            </a:r>
            <a:endParaRPr lang="en-US" sz="2000" dirty="0">
              <a:solidFill>
                <a:schemeClr val="bg1"/>
              </a:solidFill>
            </a:endParaRPr>
          </a:p>
        </p:txBody>
      </p:sp>
    </p:spTree>
    <p:extLst>
      <p:ext uri="{BB962C8B-B14F-4D97-AF65-F5344CB8AC3E}">
        <p14:creationId xmlns:p14="http://schemas.microsoft.com/office/powerpoint/2010/main" val="1734015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74"/>
            <a:ext cx="9154278" cy="6864574"/>
          </a:xfrm>
          <a:prstGeom prst="rect">
            <a:avLst/>
          </a:prstGeom>
        </p:spPr>
      </p:pic>
      <p:sp>
        <p:nvSpPr>
          <p:cNvPr id="5" name="TextBox 4"/>
          <p:cNvSpPr txBox="1"/>
          <p:nvPr/>
        </p:nvSpPr>
        <p:spPr>
          <a:xfrm>
            <a:off x="1219200" y="3756823"/>
            <a:ext cx="7010400" cy="646331"/>
          </a:xfrm>
          <a:prstGeom prst="rect">
            <a:avLst/>
          </a:prstGeom>
          <a:noFill/>
        </p:spPr>
        <p:txBody>
          <a:bodyPr wrap="square" rtlCol="0">
            <a:spAutoFit/>
          </a:bodyPr>
          <a:lstStyle/>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2431836" y="895859"/>
            <a:ext cx="4361553" cy="369332"/>
          </a:xfrm>
          <a:prstGeom prst="rect">
            <a:avLst/>
          </a:prstGeom>
          <a:noFill/>
        </p:spPr>
        <p:txBody>
          <a:bodyPr wrap="square" rtlCol="0">
            <a:spAutoFit/>
          </a:bodyPr>
          <a:lstStyle/>
          <a:p>
            <a:r>
              <a:rPr lang="en-US" dirty="0" smtClean="0"/>
              <a:t> </a:t>
            </a:r>
            <a:endParaRPr lang="en-US" dirty="0"/>
          </a:p>
        </p:txBody>
      </p:sp>
      <p:sp>
        <p:nvSpPr>
          <p:cNvPr id="3" name="TextBox 2"/>
          <p:cNvSpPr txBox="1"/>
          <p:nvPr/>
        </p:nvSpPr>
        <p:spPr>
          <a:xfrm>
            <a:off x="1411111" y="417741"/>
            <a:ext cx="6406445" cy="584776"/>
          </a:xfrm>
          <a:prstGeom prst="rect">
            <a:avLst/>
          </a:prstGeom>
          <a:noFill/>
        </p:spPr>
        <p:txBody>
          <a:bodyPr wrap="square" rtlCol="0">
            <a:spAutoFit/>
          </a:bodyPr>
          <a:lstStyle/>
          <a:p>
            <a:pPr algn="ctr"/>
            <a:r>
              <a:rPr lang="en-US" sz="3200" dirty="0" smtClean="0">
                <a:solidFill>
                  <a:srgbClr val="FFD028"/>
                </a:solidFill>
              </a:rPr>
              <a:t>Set An Example</a:t>
            </a:r>
            <a:endParaRPr lang="en-US" sz="3200" dirty="0">
              <a:solidFill>
                <a:srgbClr val="FFD028"/>
              </a:solidFill>
            </a:endParaRPr>
          </a:p>
        </p:txBody>
      </p:sp>
      <p:sp>
        <p:nvSpPr>
          <p:cNvPr id="4" name="TextBox 3"/>
          <p:cNvSpPr txBox="1"/>
          <p:nvPr/>
        </p:nvSpPr>
        <p:spPr>
          <a:xfrm>
            <a:off x="672354" y="1265191"/>
            <a:ext cx="8113058" cy="4339650"/>
          </a:xfrm>
          <a:prstGeom prst="rect">
            <a:avLst/>
          </a:prstGeom>
          <a:noFill/>
        </p:spPr>
        <p:txBody>
          <a:bodyPr wrap="square" rtlCol="0">
            <a:spAutoFit/>
          </a:bodyPr>
          <a:lstStyle/>
          <a:p>
            <a:pPr marL="285750" indent="-285750">
              <a:buFont typeface="Arial"/>
              <a:buChar char="•"/>
            </a:pPr>
            <a:r>
              <a:rPr lang="en-US" sz="2800" dirty="0" smtClean="0">
                <a:solidFill>
                  <a:schemeClr val="bg1"/>
                </a:solidFill>
              </a:rPr>
              <a:t>Children learn from example. Parents must model proper TV viewing habits for their children</a:t>
            </a:r>
          </a:p>
          <a:p>
            <a:pPr marL="285750" indent="-285750">
              <a:buFont typeface="Arial"/>
              <a:buChar char="•"/>
            </a:pPr>
            <a:endParaRPr lang="en-US" sz="2800" dirty="0" smtClean="0">
              <a:solidFill>
                <a:schemeClr val="bg1"/>
              </a:solidFill>
            </a:endParaRPr>
          </a:p>
          <a:p>
            <a:pPr marL="285750" indent="-285750">
              <a:buFont typeface="Arial"/>
              <a:buChar char="•"/>
            </a:pPr>
            <a:r>
              <a:rPr lang="en-US" sz="2800" dirty="0" smtClean="0">
                <a:solidFill>
                  <a:schemeClr val="bg1"/>
                </a:solidFill>
              </a:rPr>
              <a:t>Spend a few minutes to read about what is available and ‘map out’ what may be worthy of our attention each day</a:t>
            </a:r>
          </a:p>
          <a:p>
            <a:pPr marL="285750" indent="-285750">
              <a:buFont typeface="Arial"/>
              <a:buChar char="•"/>
            </a:pPr>
            <a:endParaRPr lang="en-US" sz="2800" dirty="0" smtClean="0">
              <a:solidFill>
                <a:schemeClr val="bg1"/>
              </a:solidFill>
            </a:endParaRPr>
          </a:p>
          <a:p>
            <a:pPr marL="285750" indent="-285750">
              <a:buFont typeface="Arial"/>
              <a:buChar char="•"/>
            </a:pPr>
            <a:r>
              <a:rPr lang="en-US" sz="2800" dirty="0" smtClean="0">
                <a:solidFill>
                  <a:schemeClr val="bg1"/>
                </a:solidFill>
              </a:rPr>
              <a:t>Parents must know how to make competent, ethical decisions based on Christian values and principles</a:t>
            </a:r>
          </a:p>
          <a:p>
            <a:pPr marL="285750" indent="-285750">
              <a:buFont typeface="Arial"/>
              <a:buChar char="•"/>
            </a:pPr>
            <a:endParaRPr lang="en-US" sz="2400" dirty="0" smtClean="0">
              <a:solidFill>
                <a:schemeClr val="bg1"/>
              </a:solidFill>
            </a:endParaRPr>
          </a:p>
        </p:txBody>
      </p:sp>
    </p:spTree>
    <p:extLst>
      <p:ext uri="{BB962C8B-B14F-4D97-AF65-F5344CB8AC3E}">
        <p14:creationId xmlns:p14="http://schemas.microsoft.com/office/powerpoint/2010/main" val="8607319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74"/>
            <a:ext cx="9154278" cy="6864574"/>
          </a:xfrm>
          <a:prstGeom prst="rect">
            <a:avLst/>
          </a:prstGeom>
        </p:spPr>
      </p:pic>
      <p:sp>
        <p:nvSpPr>
          <p:cNvPr id="5" name="TextBox 4"/>
          <p:cNvSpPr txBox="1"/>
          <p:nvPr/>
        </p:nvSpPr>
        <p:spPr>
          <a:xfrm>
            <a:off x="1219200" y="3756823"/>
            <a:ext cx="7010400" cy="646331"/>
          </a:xfrm>
          <a:prstGeom prst="rect">
            <a:avLst/>
          </a:prstGeom>
          <a:noFill/>
        </p:spPr>
        <p:txBody>
          <a:bodyPr wrap="square" rtlCol="0">
            <a:spAutoFit/>
          </a:bodyPr>
          <a:lstStyle/>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1411111" y="311083"/>
            <a:ext cx="6406445" cy="584776"/>
          </a:xfrm>
          <a:prstGeom prst="rect">
            <a:avLst/>
          </a:prstGeom>
          <a:noFill/>
        </p:spPr>
        <p:txBody>
          <a:bodyPr wrap="square" rtlCol="0">
            <a:spAutoFit/>
          </a:bodyPr>
          <a:lstStyle/>
          <a:p>
            <a:pPr algn="ctr"/>
            <a:r>
              <a:rPr lang="en-US" sz="3200" dirty="0" smtClean="0">
                <a:solidFill>
                  <a:srgbClr val="FFD028"/>
                </a:solidFill>
              </a:rPr>
              <a:t>Romans 12:1-2</a:t>
            </a:r>
            <a:endParaRPr lang="en-US" sz="3200" dirty="0">
              <a:solidFill>
                <a:srgbClr val="FFD028"/>
              </a:solidFill>
            </a:endParaRPr>
          </a:p>
        </p:txBody>
      </p:sp>
      <p:sp>
        <p:nvSpPr>
          <p:cNvPr id="4" name="TextBox 3"/>
          <p:cNvSpPr txBox="1"/>
          <p:nvPr/>
        </p:nvSpPr>
        <p:spPr>
          <a:xfrm>
            <a:off x="1072445" y="1079167"/>
            <a:ext cx="7041444" cy="2677656"/>
          </a:xfrm>
          <a:prstGeom prst="rect">
            <a:avLst/>
          </a:prstGeom>
          <a:noFill/>
        </p:spPr>
        <p:txBody>
          <a:bodyPr wrap="square" rtlCol="0">
            <a:spAutoFit/>
          </a:bodyPr>
          <a:lstStyle/>
          <a:p>
            <a:r>
              <a:rPr lang="en-US" sz="2400" dirty="0" smtClean="0">
                <a:solidFill>
                  <a:schemeClr val="bg1"/>
                </a:solidFill>
              </a:rPr>
              <a:t>Therefore</a:t>
            </a:r>
            <a:r>
              <a:rPr lang="en-US" sz="2400" dirty="0">
                <a:solidFill>
                  <a:schemeClr val="bg1"/>
                </a:solidFill>
              </a:rPr>
              <a:t>, I urge you, brothers and sisters, in view of God’s mercy, to offer your bodies as a living sacrifice, holy and pleasing to God—this is your true and proper worship. </a:t>
            </a:r>
            <a:r>
              <a:rPr lang="en-US" sz="2400" b="1" dirty="0">
                <a:solidFill>
                  <a:schemeClr val="bg1"/>
                </a:solidFill>
              </a:rPr>
              <a:t> </a:t>
            </a:r>
            <a:r>
              <a:rPr lang="en-US" sz="2400" dirty="0">
                <a:solidFill>
                  <a:schemeClr val="bg1"/>
                </a:solidFill>
              </a:rPr>
              <a:t>Do not conform to the pattern of this world, but be transformed by the renewing of your mind. Then you will be able to test and approve what God’s will is—his good, pleasing and perfect </a:t>
            </a:r>
            <a:r>
              <a:rPr lang="en-US" sz="2400" dirty="0" smtClean="0">
                <a:solidFill>
                  <a:schemeClr val="bg1"/>
                </a:solidFill>
              </a:rPr>
              <a:t>will.</a:t>
            </a:r>
            <a:endParaRPr lang="en-US" sz="2400" dirty="0" smtClean="0">
              <a:solidFill>
                <a:schemeClr val="bg1"/>
              </a:solidFill>
            </a:endParaRPr>
          </a:p>
        </p:txBody>
      </p:sp>
      <p:sp>
        <p:nvSpPr>
          <p:cNvPr id="6" name="TextBox 5"/>
          <p:cNvSpPr txBox="1"/>
          <p:nvPr/>
        </p:nvSpPr>
        <p:spPr>
          <a:xfrm>
            <a:off x="358588" y="4258235"/>
            <a:ext cx="8785412" cy="1323439"/>
          </a:xfrm>
          <a:prstGeom prst="rect">
            <a:avLst/>
          </a:prstGeom>
          <a:noFill/>
        </p:spPr>
        <p:txBody>
          <a:bodyPr wrap="square" rtlCol="0">
            <a:spAutoFit/>
          </a:bodyPr>
          <a:lstStyle/>
          <a:p>
            <a:r>
              <a:rPr lang="en-US" sz="1600" dirty="0" smtClean="0">
                <a:solidFill>
                  <a:srgbClr val="FFD028"/>
                </a:solidFill>
              </a:rPr>
              <a:t>S. Joseph Kidder, </a:t>
            </a:r>
            <a:r>
              <a:rPr lang="en-US" sz="1600" dirty="0" err="1" smtClean="0">
                <a:solidFill>
                  <a:srgbClr val="FFD028"/>
                </a:solidFill>
              </a:rPr>
              <a:t>Dmin</a:t>
            </a:r>
            <a:r>
              <a:rPr lang="en-US" sz="1600" dirty="0" smtClean="0">
                <a:solidFill>
                  <a:srgbClr val="FFD028"/>
                </a:solidFill>
              </a:rPr>
              <a:t>, is Professor of Christian Ministry at the Seventh-day Adventist Theological Seminary at Andrews University in Berrien Springs, Michigan, USA.</a:t>
            </a:r>
          </a:p>
          <a:p>
            <a:endParaRPr lang="en-US" sz="1600" dirty="0" smtClean="0">
              <a:solidFill>
                <a:srgbClr val="FFD028"/>
              </a:solidFill>
            </a:endParaRPr>
          </a:p>
          <a:p>
            <a:r>
              <a:rPr lang="en-US" sz="1600" dirty="0" smtClean="0">
                <a:solidFill>
                  <a:srgbClr val="FFD028"/>
                </a:solidFill>
              </a:rPr>
              <a:t>David </a:t>
            </a:r>
            <a:r>
              <a:rPr lang="en-US" sz="1600" dirty="0" err="1" smtClean="0">
                <a:solidFill>
                  <a:srgbClr val="FFD028"/>
                </a:solidFill>
              </a:rPr>
              <a:t>Penno</a:t>
            </a:r>
            <a:r>
              <a:rPr lang="en-US" sz="1600" dirty="0" smtClean="0">
                <a:solidFill>
                  <a:srgbClr val="FFD028"/>
                </a:solidFill>
              </a:rPr>
              <a:t>, </a:t>
            </a:r>
            <a:r>
              <a:rPr lang="en-US" sz="1600" dirty="0" err="1" smtClean="0">
                <a:solidFill>
                  <a:srgbClr val="FFD028"/>
                </a:solidFill>
              </a:rPr>
              <a:t>DMin</a:t>
            </a:r>
            <a:r>
              <a:rPr lang="en-US" sz="1600" dirty="0" smtClean="0">
                <a:solidFill>
                  <a:srgbClr val="FFD028"/>
                </a:solidFill>
              </a:rPr>
              <a:t>, is Associate Professor of Christian Ministry at the Seventh-day Adventist Theological Seminary at Andrews University in Berrien Springs, Michigan, USA.</a:t>
            </a:r>
            <a:endParaRPr lang="en-US" sz="1600" dirty="0">
              <a:solidFill>
                <a:srgbClr val="FFD028"/>
              </a:solidFill>
            </a:endParaRPr>
          </a:p>
        </p:txBody>
      </p:sp>
    </p:spTree>
    <p:extLst>
      <p:ext uri="{BB962C8B-B14F-4D97-AF65-F5344CB8AC3E}">
        <p14:creationId xmlns:p14="http://schemas.microsoft.com/office/powerpoint/2010/main" val="1347831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8" y="-6574"/>
            <a:ext cx="9154278" cy="6864574"/>
          </a:xfrm>
          <a:prstGeom prst="rect">
            <a:avLst/>
          </a:prstGeom>
        </p:spPr>
      </p:pic>
      <p:sp>
        <p:nvSpPr>
          <p:cNvPr id="5" name="TextBox 4"/>
          <p:cNvSpPr txBox="1"/>
          <p:nvPr/>
        </p:nvSpPr>
        <p:spPr>
          <a:xfrm>
            <a:off x="1219200" y="3756823"/>
            <a:ext cx="7010400" cy="646331"/>
          </a:xfrm>
          <a:prstGeom prst="rect">
            <a:avLst/>
          </a:prstGeom>
          <a:noFill/>
        </p:spPr>
        <p:txBody>
          <a:bodyPr wrap="square" rtlCol="0">
            <a:spAutoFit/>
          </a:bodyPr>
          <a:lstStyle/>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1585125" y="335697"/>
            <a:ext cx="6507870" cy="584776"/>
          </a:xfrm>
          <a:prstGeom prst="rect">
            <a:avLst/>
          </a:prstGeom>
          <a:noFill/>
        </p:spPr>
        <p:txBody>
          <a:bodyPr wrap="square" rtlCol="0">
            <a:spAutoFit/>
          </a:bodyPr>
          <a:lstStyle/>
          <a:p>
            <a:r>
              <a:rPr lang="en-US" sz="3200" dirty="0" smtClean="0">
                <a:solidFill>
                  <a:srgbClr val="FFD028"/>
                </a:solidFill>
              </a:rPr>
              <a:t>Research on Viewing TV Programming</a:t>
            </a:r>
            <a:endParaRPr lang="en-US" sz="3200" dirty="0">
              <a:solidFill>
                <a:srgbClr val="FFD028"/>
              </a:solidFill>
            </a:endParaRPr>
          </a:p>
        </p:txBody>
      </p:sp>
      <p:sp>
        <p:nvSpPr>
          <p:cNvPr id="3" name="TextBox 2"/>
          <p:cNvSpPr txBox="1"/>
          <p:nvPr/>
        </p:nvSpPr>
        <p:spPr>
          <a:xfrm>
            <a:off x="1447287" y="1022963"/>
            <a:ext cx="6872153" cy="5693866"/>
          </a:xfrm>
          <a:prstGeom prst="rect">
            <a:avLst/>
          </a:prstGeom>
          <a:noFill/>
        </p:spPr>
        <p:txBody>
          <a:bodyPr wrap="square" rtlCol="0">
            <a:spAutoFit/>
          </a:bodyPr>
          <a:lstStyle/>
          <a:p>
            <a:pPr marL="285750" indent="-285750">
              <a:buFont typeface="Arial"/>
              <a:buChar char="•"/>
            </a:pPr>
            <a:r>
              <a:rPr lang="en-US" sz="2400" dirty="0" smtClean="0">
                <a:solidFill>
                  <a:schemeClr val="bg1"/>
                </a:solidFill>
              </a:rPr>
              <a:t>On average, children ages 2-5 spend 32 hours a week watching TV, DVDs, videos and game consoles</a:t>
            </a:r>
          </a:p>
          <a:p>
            <a:pPr marL="285750" indent="-285750">
              <a:buFont typeface="Arial"/>
              <a:buChar char="•"/>
            </a:pPr>
            <a:endParaRPr lang="en-US" sz="2400" dirty="0" smtClean="0">
              <a:solidFill>
                <a:schemeClr val="bg1"/>
              </a:solidFill>
            </a:endParaRPr>
          </a:p>
          <a:p>
            <a:pPr marL="285750" indent="-285750">
              <a:buFont typeface="Arial"/>
              <a:buChar char="•"/>
            </a:pPr>
            <a:r>
              <a:rPr lang="en-US" sz="2400" dirty="0" smtClean="0">
                <a:solidFill>
                  <a:schemeClr val="bg1"/>
                </a:solidFill>
              </a:rPr>
              <a:t>Kids 6-11 years spend about 28 hours a week in front of the TV</a:t>
            </a:r>
          </a:p>
          <a:p>
            <a:pPr marL="285750" indent="-285750">
              <a:buFont typeface="Arial"/>
              <a:buChar char="•"/>
            </a:pPr>
            <a:endParaRPr lang="en-US" sz="2400" dirty="0" smtClean="0">
              <a:solidFill>
                <a:schemeClr val="bg1"/>
              </a:solidFill>
            </a:endParaRPr>
          </a:p>
          <a:p>
            <a:pPr marL="285750" indent="-285750">
              <a:buFont typeface="Arial"/>
              <a:buChar char="•"/>
            </a:pPr>
            <a:r>
              <a:rPr lang="en-US" sz="2400" dirty="0" smtClean="0">
                <a:solidFill>
                  <a:schemeClr val="bg1"/>
                </a:solidFill>
              </a:rPr>
              <a:t>71% of 8-18 year olds have a TV in their bedroom</a:t>
            </a:r>
          </a:p>
          <a:p>
            <a:pPr marL="285750" indent="-285750">
              <a:buFont typeface="Arial"/>
              <a:buChar char="•"/>
            </a:pPr>
            <a:endParaRPr lang="en-US" sz="2400" dirty="0" smtClean="0">
              <a:solidFill>
                <a:schemeClr val="bg1"/>
              </a:solidFill>
            </a:endParaRPr>
          </a:p>
          <a:p>
            <a:pPr marL="285750" indent="-285750">
              <a:buFont typeface="Arial"/>
              <a:buChar char="•"/>
            </a:pPr>
            <a:r>
              <a:rPr lang="en-US" sz="2400" dirty="0" smtClean="0">
                <a:solidFill>
                  <a:schemeClr val="bg1"/>
                </a:solidFill>
              </a:rPr>
              <a:t>41% of TV viewing today is via the Internet, cell phones, </a:t>
            </a:r>
            <a:r>
              <a:rPr lang="en-US" sz="2400" dirty="0" err="1" smtClean="0">
                <a:solidFill>
                  <a:schemeClr val="bg1"/>
                </a:solidFill>
              </a:rPr>
              <a:t>iPads</a:t>
            </a:r>
            <a:r>
              <a:rPr lang="en-US" sz="2400" dirty="0" smtClean="0">
                <a:solidFill>
                  <a:schemeClr val="bg1"/>
                </a:solidFill>
              </a:rPr>
              <a:t> and tablets</a:t>
            </a:r>
          </a:p>
          <a:p>
            <a:pPr marL="285750" indent="-285750">
              <a:buFont typeface="Arial"/>
              <a:buChar char="•"/>
            </a:pPr>
            <a:endParaRPr lang="en-US" sz="2000" dirty="0" smtClean="0">
              <a:solidFill>
                <a:schemeClr val="bg1"/>
              </a:solidFill>
            </a:endParaRPr>
          </a:p>
          <a:p>
            <a:pPr algn="ctr"/>
            <a:r>
              <a:rPr lang="en-US" sz="2000" i="1" dirty="0" smtClean="0">
                <a:solidFill>
                  <a:schemeClr val="bg1"/>
                </a:solidFill>
              </a:rPr>
              <a:t>Research conducted by the University of Michigan Health System in 2010</a:t>
            </a:r>
          </a:p>
          <a:p>
            <a:endParaRPr lang="en-US" sz="2000" dirty="0" smtClean="0">
              <a:solidFill>
                <a:schemeClr val="bg1"/>
              </a:solidFill>
            </a:endParaRPr>
          </a:p>
          <a:p>
            <a:endParaRPr lang="en-US" sz="2000" dirty="0">
              <a:solidFill>
                <a:srgbClr val="FFD028"/>
              </a:solidFill>
            </a:endParaRPr>
          </a:p>
        </p:txBody>
      </p:sp>
    </p:spTree>
    <p:extLst>
      <p:ext uri="{BB962C8B-B14F-4D97-AF65-F5344CB8AC3E}">
        <p14:creationId xmlns:p14="http://schemas.microsoft.com/office/powerpoint/2010/main" val="34750409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74"/>
            <a:ext cx="9154278" cy="6864574"/>
          </a:xfrm>
          <a:prstGeom prst="rect">
            <a:avLst/>
          </a:prstGeom>
        </p:spPr>
      </p:pic>
      <p:sp>
        <p:nvSpPr>
          <p:cNvPr id="5" name="TextBox 4"/>
          <p:cNvSpPr txBox="1"/>
          <p:nvPr/>
        </p:nvSpPr>
        <p:spPr>
          <a:xfrm>
            <a:off x="1219200" y="3756823"/>
            <a:ext cx="7010400" cy="646331"/>
          </a:xfrm>
          <a:prstGeom prst="rect">
            <a:avLst/>
          </a:prstGeom>
          <a:noFill/>
        </p:spPr>
        <p:txBody>
          <a:bodyPr wrap="square" rtlCol="0">
            <a:spAutoFit/>
          </a:bodyPr>
          <a:lstStyle/>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1585125" y="170309"/>
            <a:ext cx="6507870" cy="584776"/>
          </a:xfrm>
          <a:prstGeom prst="rect">
            <a:avLst/>
          </a:prstGeom>
          <a:noFill/>
        </p:spPr>
        <p:txBody>
          <a:bodyPr wrap="square" rtlCol="0">
            <a:spAutoFit/>
          </a:bodyPr>
          <a:lstStyle/>
          <a:p>
            <a:pPr algn="ctr"/>
            <a:r>
              <a:rPr lang="en-US" sz="3200" dirty="0" smtClean="0">
                <a:solidFill>
                  <a:srgbClr val="FFD028"/>
                </a:solidFill>
              </a:rPr>
              <a:t>Biblical Principles</a:t>
            </a:r>
            <a:endParaRPr lang="en-US" sz="3200" dirty="0">
              <a:solidFill>
                <a:srgbClr val="FFD028"/>
              </a:solidFill>
            </a:endParaRPr>
          </a:p>
        </p:txBody>
      </p:sp>
      <p:sp>
        <p:nvSpPr>
          <p:cNvPr id="3" name="TextBox 2"/>
          <p:cNvSpPr txBox="1"/>
          <p:nvPr/>
        </p:nvSpPr>
        <p:spPr>
          <a:xfrm>
            <a:off x="1102695" y="1000532"/>
            <a:ext cx="7413655" cy="5447645"/>
          </a:xfrm>
          <a:prstGeom prst="rect">
            <a:avLst/>
          </a:prstGeom>
          <a:noFill/>
        </p:spPr>
        <p:txBody>
          <a:bodyPr wrap="square" rtlCol="0">
            <a:spAutoFit/>
          </a:bodyPr>
          <a:lstStyle/>
          <a:p>
            <a:pPr marL="285750" indent="-285750">
              <a:buFont typeface="Arial"/>
              <a:buChar char="•"/>
            </a:pPr>
            <a:r>
              <a:rPr lang="en-US" sz="2800" dirty="0" smtClean="0">
                <a:solidFill>
                  <a:schemeClr val="bg1"/>
                </a:solidFill>
              </a:rPr>
              <a:t>The Bible exhorts Christians to be careful about what enters their minds and thoughts</a:t>
            </a:r>
          </a:p>
          <a:p>
            <a:pPr marL="285750" indent="-285750">
              <a:buFont typeface="Arial"/>
              <a:buChar char="•"/>
            </a:pPr>
            <a:r>
              <a:rPr lang="en-US" sz="2800" dirty="0" smtClean="0">
                <a:solidFill>
                  <a:schemeClr val="bg1"/>
                </a:solidFill>
              </a:rPr>
              <a:t>The Christian should be guided by biblical principles in deciding which television to watch or not</a:t>
            </a:r>
          </a:p>
          <a:p>
            <a:pPr marL="285750" indent="-285750">
              <a:buFont typeface="Arial"/>
              <a:buChar char="•"/>
            </a:pPr>
            <a:endParaRPr lang="en-US" sz="2800" dirty="0" smtClean="0">
              <a:solidFill>
                <a:schemeClr val="bg1"/>
              </a:solidFill>
            </a:endParaRPr>
          </a:p>
          <a:p>
            <a:r>
              <a:rPr lang="en-US" sz="2400" i="1" dirty="0" smtClean="0">
                <a:solidFill>
                  <a:srgbClr val="FFD028"/>
                </a:solidFill>
              </a:rPr>
              <a:t>Finally</a:t>
            </a:r>
            <a:r>
              <a:rPr lang="en-US" sz="2400" i="1" dirty="0" smtClean="0">
                <a:solidFill>
                  <a:srgbClr val="FFD028"/>
                </a:solidFill>
              </a:rPr>
              <a:t>, brothers and sisters, whatever is true, whatever is noble, whatever is right, whatever is pure, whatever is lovely, whatever is admirable-if anything is excellent or praiseworthy-think about such things</a:t>
            </a:r>
            <a:r>
              <a:rPr lang="en-US" sz="2400" i="1" dirty="0" smtClean="0">
                <a:solidFill>
                  <a:srgbClr val="FFD028"/>
                </a:solidFill>
              </a:rPr>
              <a:t>.</a:t>
            </a:r>
            <a:endParaRPr lang="en-US" sz="2400" i="1" dirty="0" smtClean="0">
              <a:solidFill>
                <a:srgbClr val="FFD028"/>
              </a:solidFill>
            </a:endParaRPr>
          </a:p>
          <a:p>
            <a:r>
              <a:rPr lang="en-US" sz="2800" dirty="0">
                <a:solidFill>
                  <a:schemeClr val="bg1"/>
                </a:solidFill>
              </a:rPr>
              <a:t> </a:t>
            </a:r>
            <a:r>
              <a:rPr lang="en-US" sz="2800" dirty="0" smtClean="0">
                <a:solidFill>
                  <a:schemeClr val="bg1"/>
                </a:solidFill>
              </a:rPr>
              <a:t>  </a:t>
            </a:r>
            <a:r>
              <a:rPr lang="en-US" sz="2800" i="1" dirty="0" smtClean="0">
                <a:solidFill>
                  <a:schemeClr val="bg1"/>
                </a:solidFill>
              </a:rPr>
              <a:t> </a:t>
            </a:r>
            <a:r>
              <a:rPr lang="en-US" sz="2800" i="1" dirty="0" smtClean="0">
                <a:solidFill>
                  <a:srgbClr val="FFDC3E"/>
                </a:solidFill>
              </a:rPr>
              <a:t>(Philippians 4:8)</a:t>
            </a:r>
          </a:p>
          <a:p>
            <a:pPr marL="285750" indent="-285750">
              <a:buFont typeface="Arial"/>
              <a:buChar char="•"/>
            </a:pPr>
            <a:endParaRPr lang="en-US" sz="2800" dirty="0" smtClean="0">
              <a:solidFill>
                <a:schemeClr val="bg1"/>
              </a:solidFill>
            </a:endParaRPr>
          </a:p>
          <a:p>
            <a:r>
              <a:rPr lang="en-US" sz="2800" dirty="0" smtClean="0">
                <a:solidFill>
                  <a:schemeClr val="bg1"/>
                </a:solidFill>
              </a:rPr>
              <a:t>    </a:t>
            </a:r>
            <a:endParaRPr lang="en-US" dirty="0">
              <a:solidFill>
                <a:srgbClr val="FFD028"/>
              </a:solidFill>
            </a:endParaRPr>
          </a:p>
        </p:txBody>
      </p:sp>
    </p:spTree>
    <p:extLst>
      <p:ext uri="{BB962C8B-B14F-4D97-AF65-F5344CB8AC3E}">
        <p14:creationId xmlns:p14="http://schemas.microsoft.com/office/powerpoint/2010/main" val="36341307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74"/>
            <a:ext cx="9154278" cy="6864574"/>
          </a:xfrm>
          <a:prstGeom prst="rect">
            <a:avLst/>
          </a:prstGeom>
        </p:spPr>
      </p:pic>
      <p:sp>
        <p:nvSpPr>
          <p:cNvPr id="5" name="TextBox 4"/>
          <p:cNvSpPr txBox="1"/>
          <p:nvPr/>
        </p:nvSpPr>
        <p:spPr>
          <a:xfrm>
            <a:off x="1219200" y="3756823"/>
            <a:ext cx="7010400" cy="646331"/>
          </a:xfrm>
          <a:prstGeom prst="rect">
            <a:avLst/>
          </a:prstGeom>
          <a:noFill/>
        </p:spPr>
        <p:txBody>
          <a:bodyPr wrap="square" rtlCol="0">
            <a:spAutoFit/>
          </a:bodyPr>
          <a:lstStyle/>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1102695" y="1240421"/>
            <a:ext cx="7413655" cy="4893648"/>
          </a:xfrm>
          <a:prstGeom prst="rect">
            <a:avLst/>
          </a:prstGeom>
          <a:noFill/>
        </p:spPr>
        <p:txBody>
          <a:bodyPr wrap="square" rtlCol="0">
            <a:spAutoFit/>
          </a:bodyPr>
          <a:lstStyle/>
          <a:p>
            <a:r>
              <a:rPr lang="en-US" sz="2800" dirty="0">
                <a:solidFill>
                  <a:schemeClr val="bg1"/>
                </a:solidFill>
              </a:rPr>
              <a:t>Ellen White states the </a:t>
            </a:r>
            <a:r>
              <a:rPr lang="en-US" sz="2800" dirty="0" smtClean="0">
                <a:solidFill>
                  <a:schemeClr val="bg1"/>
                </a:solidFill>
              </a:rPr>
              <a:t>following</a:t>
            </a:r>
          </a:p>
          <a:p>
            <a:pPr marL="285750" indent="-285750">
              <a:buFont typeface="Arial"/>
              <a:buChar char="•"/>
            </a:pPr>
            <a:endParaRPr lang="en-US" sz="2800" dirty="0">
              <a:solidFill>
                <a:schemeClr val="bg1"/>
              </a:solidFill>
            </a:endParaRPr>
          </a:p>
          <a:p>
            <a:r>
              <a:rPr lang="en-US" sz="3200" dirty="0" smtClean="0">
                <a:solidFill>
                  <a:schemeClr val="bg1"/>
                </a:solidFill>
              </a:rPr>
              <a:t>“</a:t>
            </a:r>
            <a:r>
              <a:rPr lang="en-US" sz="2800" dirty="0">
                <a:solidFill>
                  <a:schemeClr val="bg1"/>
                </a:solidFill>
              </a:rPr>
              <a:t>God desires men and women to think soberly and candidly. They are to ascend to a higher and still higher grade, commanding a wider and still wider horizon. Looking unto Jesus they are to be changed into His </a:t>
            </a:r>
            <a:r>
              <a:rPr lang="en-US" sz="2800" dirty="0" smtClean="0">
                <a:solidFill>
                  <a:schemeClr val="bg1"/>
                </a:solidFill>
              </a:rPr>
              <a:t>Image.”</a:t>
            </a:r>
            <a:endParaRPr lang="en-US" sz="2800" dirty="0">
              <a:solidFill>
                <a:schemeClr val="bg1"/>
              </a:solidFill>
            </a:endParaRPr>
          </a:p>
          <a:p>
            <a:r>
              <a:rPr lang="en-US" sz="2800" dirty="0">
                <a:solidFill>
                  <a:schemeClr val="bg1"/>
                </a:solidFill>
              </a:rPr>
              <a:t>  (Selected Messages, Vol. 1</a:t>
            </a:r>
            <a:r>
              <a:rPr lang="en-US" sz="2800" dirty="0" smtClean="0">
                <a:solidFill>
                  <a:schemeClr val="bg1"/>
                </a:solidFill>
              </a:rPr>
              <a:t>)</a:t>
            </a:r>
            <a:endParaRPr lang="en-US" sz="2800" dirty="0">
              <a:solidFill>
                <a:schemeClr val="bg1"/>
              </a:solidFill>
            </a:endParaRPr>
          </a:p>
          <a:p>
            <a:endParaRPr lang="en-US" sz="2800" dirty="0">
              <a:solidFill>
                <a:srgbClr val="FFD028"/>
              </a:solidFill>
            </a:endParaRPr>
          </a:p>
          <a:p>
            <a:pPr marL="285750" indent="-285750">
              <a:buFont typeface="Arial"/>
              <a:buChar char="•"/>
            </a:pPr>
            <a:endParaRPr lang="en-US" sz="2800" dirty="0" smtClean="0">
              <a:solidFill>
                <a:schemeClr val="bg1"/>
              </a:solidFill>
            </a:endParaRPr>
          </a:p>
          <a:p>
            <a:r>
              <a:rPr lang="en-US" sz="2800" dirty="0" smtClean="0">
                <a:solidFill>
                  <a:schemeClr val="bg1"/>
                </a:solidFill>
              </a:rPr>
              <a:t>    </a:t>
            </a:r>
            <a:endParaRPr lang="en-US" dirty="0">
              <a:solidFill>
                <a:srgbClr val="FFD028"/>
              </a:solidFill>
            </a:endParaRPr>
          </a:p>
        </p:txBody>
      </p:sp>
    </p:spTree>
    <p:extLst>
      <p:ext uri="{BB962C8B-B14F-4D97-AF65-F5344CB8AC3E}">
        <p14:creationId xmlns:p14="http://schemas.microsoft.com/office/powerpoint/2010/main" val="5625976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74"/>
            <a:ext cx="9154278" cy="6864574"/>
          </a:xfrm>
          <a:prstGeom prst="rect">
            <a:avLst/>
          </a:prstGeom>
        </p:spPr>
      </p:pic>
      <p:sp>
        <p:nvSpPr>
          <p:cNvPr id="5" name="TextBox 4"/>
          <p:cNvSpPr txBox="1"/>
          <p:nvPr/>
        </p:nvSpPr>
        <p:spPr>
          <a:xfrm>
            <a:off x="1219200" y="3756823"/>
            <a:ext cx="7010400" cy="646331"/>
          </a:xfrm>
          <a:prstGeom prst="rect">
            <a:avLst/>
          </a:prstGeom>
          <a:noFill/>
        </p:spPr>
        <p:txBody>
          <a:bodyPr wrap="square" rtlCol="0">
            <a:spAutoFit/>
          </a:bodyPr>
          <a:lstStyle/>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1585125" y="462697"/>
            <a:ext cx="6507870" cy="584776"/>
          </a:xfrm>
          <a:prstGeom prst="rect">
            <a:avLst/>
          </a:prstGeom>
          <a:noFill/>
        </p:spPr>
        <p:txBody>
          <a:bodyPr wrap="square" rtlCol="0">
            <a:spAutoFit/>
          </a:bodyPr>
          <a:lstStyle/>
          <a:p>
            <a:pPr algn="ctr"/>
            <a:r>
              <a:rPr lang="en-US" sz="3200" dirty="0" smtClean="0">
                <a:solidFill>
                  <a:srgbClr val="FFD028"/>
                </a:solidFill>
              </a:rPr>
              <a:t>Television and Secular Thought</a:t>
            </a:r>
            <a:endParaRPr lang="en-US" sz="3200" dirty="0">
              <a:solidFill>
                <a:srgbClr val="FFD028"/>
              </a:solidFill>
            </a:endParaRPr>
          </a:p>
        </p:txBody>
      </p:sp>
      <p:sp>
        <p:nvSpPr>
          <p:cNvPr id="3" name="TextBox 2"/>
          <p:cNvSpPr txBox="1"/>
          <p:nvPr/>
        </p:nvSpPr>
        <p:spPr>
          <a:xfrm>
            <a:off x="1102695" y="1240421"/>
            <a:ext cx="7413655" cy="5970865"/>
          </a:xfrm>
          <a:prstGeom prst="rect">
            <a:avLst/>
          </a:prstGeom>
          <a:noFill/>
        </p:spPr>
        <p:txBody>
          <a:bodyPr wrap="square" rtlCol="0">
            <a:spAutoFit/>
          </a:bodyPr>
          <a:lstStyle/>
          <a:p>
            <a:pPr marL="285750" indent="-285750">
              <a:buFont typeface="Arial"/>
              <a:buChar char="•"/>
            </a:pPr>
            <a:r>
              <a:rPr lang="en-US" sz="2400" dirty="0" smtClean="0">
                <a:solidFill>
                  <a:schemeClr val="bg1"/>
                </a:solidFill>
              </a:rPr>
              <a:t>God is rarely mentioned in a positive way on TV</a:t>
            </a:r>
          </a:p>
          <a:p>
            <a:pPr marL="742950" lvl="1" indent="-285750">
              <a:buFont typeface="Arial"/>
              <a:buChar char="•"/>
            </a:pPr>
            <a:r>
              <a:rPr lang="en-US" sz="2400" dirty="0" smtClean="0">
                <a:solidFill>
                  <a:schemeClr val="bg1"/>
                </a:solidFill>
              </a:rPr>
              <a:t>In actual life many people follow Him faithfully</a:t>
            </a:r>
          </a:p>
          <a:p>
            <a:pPr marL="742950" lvl="1" indent="-285750">
              <a:buFont typeface="Arial"/>
              <a:buChar char="•"/>
            </a:pPr>
            <a:r>
              <a:rPr lang="en-US" sz="2400" dirty="0" smtClean="0">
                <a:solidFill>
                  <a:schemeClr val="bg1"/>
                </a:solidFill>
              </a:rPr>
              <a:t>Many people turn to God in prayer either regularly or occasionally</a:t>
            </a:r>
          </a:p>
          <a:p>
            <a:pPr marL="285750" indent="-285750" algn="just">
              <a:buFont typeface="Arial"/>
              <a:buChar char="•"/>
            </a:pPr>
            <a:endParaRPr lang="en-US" sz="2400" dirty="0" smtClean="0">
              <a:solidFill>
                <a:schemeClr val="bg1"/>
              </a:solidFill>
            </a:endParaRPr>
          </a:p>
          <a:p>
            <a:pPr marL="285750" indent="-285750">
              <a:buFont typeface="Arial"/>
              <a:buChar char="•"/>
            </a:pPr>
            <a:r>
              <a:rPr lang="en-US" sz="2400" dirty="0" smtClean="0">
                <a:solidFill>
                  <a:schemeClr val="bg1"/>
                </a:solidFill>
              </a:rPr>
              <a:t>People of influence in the TV industry are attempting to change the worldview of viewers</a:t>
            </a:r>
          </a:p>
          <a:p>
            <a:pPr marL="742950" lvl="1" indent="-285750">
              <a:buFont typeface="Arial"/>
              <a:buChar char="•"/>
            </a:pPr>
            <a:r>
              <a:rPr lang="en-US" sz="2400" dirty="0" smtClean="0">
                <a:solidFill>
                  <a:schemeClr val="bg1"/>
                </a:solidFill>
              </a:rPr>
              <a:t>The majority of them do not attend any kind of church</a:t>
            </a:r>
          </a:p>
          <a:p>
            <a:pPr marL="742950" lvl="1" indent="-285750">
              <a:buFont typeface="Arial"/>
              <a:buChar char="•"/>
            </a:pPr>
            <a:r>
              <a:rPr lang="en-US" sz="2400" dirty="0" smtClean="0">
                <a:solidFill>
                  <a:schemeClr val="bg1"/>
                </a:solidFill>
              </a:rPr>
              <a:t>Constant TV watching can shape the Christian to think in </a:t>
            </a:r>
            <a:r>
              <a:rPr lang="en-US" sz="2400" smtClean="0">
                <a:solidFill>
                  <a:schemeClr val="bg1"/>
                </a:solidFill>
              </a:rPr>
              <a:t>secular ways</a:t>
            </a:r>
            <a:endParaRPr lang="en-US" sz="2400" dirty="0" smtClean="0">
              <a:solidFill>
                <a:schemeClr val="bg1"/>
              </a:solidFill>
            </a:endParaRPr>
          </a:p>
          <a:p>
            <a:pPr lvl="1"/>
            <a:endParaRPr lang="en-US" sz="2000" dirty="0" smtClean="0">
              <a:solidFill>
                <a:schemeClr val="bg1"/>
              </a:solidFill>
            </a:endParaRPr>
          </a:p>
          <a:p>
            <a:pPr marL="742950" lvl="1" indent="-285750">
              <a:buFont typeface="Arial"/>
              <a:buChar char="•"/>
            </a:pPr>
            <a:endParaRPr lang="en-US" sz="2000" dirty="0" smtClean="0">
              <a:solidFill>
                <a:schemeClr val="bg1"/>
              </a:solidFill>
            </a:endParaRPr>
          </a:p>
          <a:p>
            <a:pPr marL="742950" lvl="1" indent="-285750">
              <a:buFont typeface="Arial"/>
              <a:buChar char="•"/>
            </a:pPr>
            <a:endParaRPr lang="en-US" sz="2000" dirty="0" smtClean="0">
              <a:solidFill>
                <a:schemeClr val="bg1"/>
              </a:solidFill>
            </a:endParaRPr>
          </a:p>
          <a:p>
            <a:pPr marL="285750" indent="-285750">
              <a:buFont typeface="Arial"/>
              <a:buChar char="•"/>
            </a:pPr>
            <a:endParaRPr lang="en-US" sz="2000" dirty="0" smtClean="0">
              <a:solidFill>
                <a:schemeClr val="bg1"/>
              </a:solidFill>
            </a:endParaRPr>
          </a:p>
          <a:p>
            <a:r>
              <a:rPr lang="en-US" sz="2000" dirty="0" smtClean="0">
                <a:solidFill>
                  <a:schemeClr val="bg1"/>
                </a:solidFill>
              </a:rPr>
              <a:t>    </a:t>
            </a:r>
          </a:p>
          <a:p>
            <a:endParaRPr lang="en-US" dirty="0">
              <a:solidFill>
                <a:srgbClr val="FFD028"/>
              </a:solidFill>
            </a:endParaRPr>
          </a:p>
        </p:txBody>
      </p:sp>
    </p:spTree>
    <p:extLst>
      <p:ext uri="{BB962C8B-B14F-4D97-AF65-F5344CB8AC3E}">
        <p14:creationId xmlns:p14="http://schemas.microsoft.com/office/powerpoint/2010/main" val="34120149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74"/>
            <a:ext cx="9154278" cy="6864574"/>
          </a:xfrm>
          <a:prstGeom prst="rect">
            <a:avLst/>
          </a:prstGeom>
        </p:spPr>
      </p:pic>
      <p:sp>
        <p:nvSpPr>
          <p:cNvPr id="5" name="TextBox 4"/>
          <p:cNvSpPr txBox="1"/>
          <p:nvPr/>
        </p:nvSpPr>
        <p:spPr>
          <a:xfrm>
            <a:off x="1219200" y="3756823"/>
            <a:ext cx="7010400" cy="646331"/>
          </a:xfrm>
          <a:prstGeom prst="rect">
            <a:avLst/>
          </a:prstGeom>
          <a:noFill/>
        </p:spPr>
        <p:txBody>
          <a:bodyPr wrap="square" rtlCol="0">
            <a:spAutoFit/>
          </a:bodyPr>
          <a:lstStyle/>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1585125" y="462697"/>
            <a:ext cx="6507870" cy="584776"/>
          </a:xfrm>
          <a:prstGeom prst="rect">
            <a:avLst/>
          </a:prstGeom>
          <a:noFill/>
        </p:spPr>
        <p:txBody>
          <a:bodyPr wrap="square" rtlCol="0">
            <a:spAutoFit/>
          </a:bodyPr>
          <a:lstStyle/>
          <a:p>
            <a:pPr algn="ctr"/>
            <a:r>
              <a:rPr lang="en-US" sz="3200" dirty="0" smtClean="0">
                <a:solidFill>
                  <a:srgbClr val="FFD028"/>
                </a:solidFill>
              </a:rPr>
              <a:t>Television and Secular Thought</a:t>
            </a:r>
            <a:endParaRPr lang="en-US" sz="3200" dirty="0">
              <a:solidFill>
                <a:srgbClr val="FFD028"/>
              </a:solidFill>
            </a:endParaRPr>
          </a:p>
        </p:txBody>
      </p:sp>
      <p:sp>
        <p:nvSpPr>
          <p:cNvPr id="3" name="TextBox 2"/>
          <p:cNvSpPr txBox="1"/>
          <p:nvPr/>
        </p:nvSpPr>
        <p:spPr>
          <a:xfrm>
            <a:off x="502121" y="1361226"/>
            <a:ext cx="8240676" cy="5293757"/>
          </a:xfrm>
          <a:prstGeom prst="rect">
            <a:avLst/>
          </a:prstGeom>
          <a:noFill/>
        </p:spPr>
        <p:txBody>
          <a:bodyPr wrap="square" rtlCol="0">
            <a:spAutoFit/>
          </a:bodyPr>
          <a:lstStyle/>
          <a:p>
            <a:pPr marL="800100" lvl="1" indent="-342900">
              <a:buFont typeface="Arial"/>
              <a:buChar char="•"/>
            </a:pPr>
            <a:r>
              <a:rPr lang="en-US" sz="2400" dirty="0" smtClean="0">
                <a:solidFill>
                  <a:schemeClr val="bg1"/>
                </a:solidFill>
              </a:rPr>
              <a:t>A study published in 1994 concluded that the infrequent presentation of religion and spirituality on TV tends to convey the message that religion is not important because it is rarely portrayed in the lives of the people in TV programs </a:t>
            </a:r>
          </a:p>
          <a:p>
            <a:pPr marL="800100" lvl="1" indent="-342900">
              <a:buFont typeface="Arial"/>
              <a:buChar char="•"/>
            </a:pPr>
            <a:endParaRPr lang="en-US" sz="2400" dirty="0">
              <a:solidFill>
                <a:schemeClr val="bg1"/>
              </a:solidFill>
            </a:endParaRPr>
          </a:p>
          <a:p>
            <a:pPr marL="800100" lvl="1" indent="-342900">
              <a:buFont typeface="Arial"/>
              <a:buChar char="•"/>
            </a:pPr>
            <a:r>
              <a:rPr lang="en-US" sz="2400" dirty="0" smtClean="0">
                <a:solidFill>
                  <a:schemeClr val="bg1"/>
                </a:solidFill>
              </a:rPr>
              <a:t>Though this study was done a while ago, few would argue that today secular TV facilitates a visual experience from an artificial perspective</a:t>
            </a:r>
          </a:p>
          <a:p>
            <a:pPr marL="800100" lvl="1" indent="-342900">
              <a:buFont typeface="Arial"/>
              <a:buChar char="•"/>
            </a:pPr>
            <a:endParaRPr lang="en-US" sz="2400" dirty="0" smtClean="0">
              <a:solidFill>
                <a:schemeClr val="bg1"/>
              </a:solidFill>
            </a:endParaRPr>
          </a:p>
          <a:p>
            <a:pPr lvl="1"/>
            <a:endParaRPr lang="en-US" sz="2000" dirty="0" smtClean="0">
              <a:solidFill>
                <a:schemeClr val="bg1"/>
              </a:solidFill>
            </a:endParaRPr>
          </a:p>
          <a:p>
            <a:pPr marL="742950" lvl="1" indent="-285750">
              <a:buFont typeface="Arial"/>
              <a:buChar char="•"/>
            </a:pPr>
            <a:endParaRPr lang="en-US" sz="2000" dirty="0" smtClean="0">
              <a:solidFill>
                <a:schemeClr val="bg1"/>
              </a:solidFill>
            </a:endParaRPr>
          </a:p>
          <a:p>
            <a:pPr marL="285750" indent="-285750">
              <a:buFont typeface="Arial"/>
              <a:buChar char="•"/>
            </a:pPr>
            <a:endParaRPr lang="en-US" sz="2000" dirty="0" smtClean="0">
              <a:solidFill>
                <a:schemeClr val="bg1"/>
              </a:solidFill>
            </a:endParaRPr>
          </a:p>
          <a:p>
            <a:r>
              <a:rPr lang="en-US" sz="2000" dirty="0" smtClean="0">
                <a:solidFill>
                  <a:schemeClr val="bg1"/>
                </a:solidFill>
              </a:rPr>
              <a:t>    </a:t>
            </a:r>
          </a:p>
          <a:p>
            <a:endParaRPr lang="en-US" dirty="0">
              <a:solidFill>
                <a:srgbClr val="FFD028"/>
              </a:solidFill>
            </a:endParaRPr>
          </a:p>
        </p:txBody>
      </p:sp>
    </p:spTree>
    <p:extLst>
      <p:ext uri="{BB962C8B-B14F-4D97-AF65-F5344CB8AC3E}">
        <p14:creationId xmlns:p14="http://schemas.microsoft.com/office/powerpoint/2010/main" val="21748873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74"/>
            <a:ext cx="9154278" cy="6864574"/>
          </a:xfrm>
          <a:prstGeom prst="rect">
            <a:avLst/>
          </a:prstGeom>
        </p:spPr>
      </p:pic>
      <p:sp>
        <p:nvSpPr>
          <p:cNvPr id="5" name="TextBox 4"/>
          <p:cNvSpPr txBox="1"/>
          <p:nvPr/>
        </p:nvSpPr>
        <p:spPr>
          <a:xfrm>
            <a:off x="1219200" y="3756823"/>
            <a:ext cx="7010400" cy="646331"/>
          </a:xfrm>
          <a:prstGeom prst="rect">
            <a:avLst/>
          </a:prstGeom>
          <a:noFill/>
        </p:spPr>
        <p:txBody>
          <a:bodyPr wrap="square" rtlCol="0">
            <a:spAutoFit/>
          </a:bodyPr>
          <a:lstStyle/>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1298375" y="201087"/>
            <a:ext cx="6931225" cy="584776"/>
          </a:xfrm>
          <a:prstGeom prst="rect">
            <a:avLst/>
          </a:prstGeom>
          <a:noFill/>
        </p:spPr>
        <p:txBody>
          <a:bodyPr wrap="square" rtlCol="0">
            <a:spAutoFit/>
          </a:bodyPr>
          <a:lstStyle/>
          <a:p>
            <a:pPr algn="ctr"/>
            <a:r>
              <a:rPr lang="en-US" sz="3200" dirty="0" smtClean="0">
                <a:solidFill>
                  <a:srgbClr val="FFD028"/>
                </a:solidFill>
              </a:rPr>
              <a:t>Television and the Myths of the World</a:t>
            </a:r>
            <a:endParaRPr lang="en-US" sz="3200" dirty="0">
              <a:solidFill>
                <a:srgbClr val="FFD028"/>
              </a:solidFill>
            </a:endParaRPr>
          </a:p>
        </p:txBody>
      </p:sp>
      <p:sp>
        <p:nvSpPr>
          <p:cNvPr id="3" name="TextBox 2"/>
          <p:cNvSpPr txBox="1"/>
          <p:nvPr/>
        </p:nvSpPr>
        <p:spPr>
          <a:xfrm>
            <a:off x="791882" y="956539"/>
            <a:ext cx="7993530" cy="6771083"/>
          </a:xfrm>
          <a:prstGeom prst="rect">
            <a:avLst/>
          </a:prstGeom>
          <a:noFill/>
        </p:spPr>
        <p:txBody>
          <a:bodyPr wrap="square" rtlCol="0">
            <a:spAutoFit/>
          </a:bodyPr>
          <a:lstStyle/>
          <a:p>
            <a:pPr marL="285750" indent="-285750">
              <a:buFont typeface="Arial"/>
              <a:buChar char="•"/>
            </a:pPr>
            <a:r>
              <a:rPr lang="en-US" sz="2400" dirty="0" smtClean="0">
                <a:solidFill>
                  <a:schemeClr val="bg1"/>
                </a:solidFill>
              </a:rPr>
              <a:t>Television programming portrays a certain reality and a version of life contrary to the Christian way of life</a:t>
            </a:r>
          </a:p>
          <a:p>
            <a:pPr marL="285750" indent="-285750">
              <a:buFont typeface="Arial"/>
              <a:buChar char="•"/>
            </a:pPr>
            <a:endParaRPr lang="en-US" sz="2400" dirty="0" smtClean="0">
              <a:solidFill>
                <a:schemeClr val="bg1"/>
              </a:solidFill>
            </a:endParaRPr>
          </a:p>
          <a:p>
            <a:pPr marL="285750" indent="-285750">
              <a:buFont typeface="Arial"/>
              <a:buChar char="•"/>
            </a:pPr>
            <a:r>
              <a:rPr lang="en-US" sz="2400" dirty="0" smtClean="0">
                <a:solidFill>
                  <a:schemeClr val="bg1"/>
                </a:solidFill>
              </a:rPr>
              <a:t>Television programming suggests that being wealthy good-looking or physically strong are the only ways to be successful in society</a:t>
            </a:r>
          </a:p>
          <a:p>
            <a:pPr marL="285750" indent="-285750">
              <a:buFont typeface="Arial"/>
              <a:buChar char="•"/>
            </a:pPr>
            <a:endParaRPr lang="en-US" sz="2400" dirty="0" smtClean="0">
              <a:solidFill>
                <a:schemeClr val="bg1"/>
              </a:solidFill>
            </a:endParaRPr>
          </a:p>
          <a:p>
            <a:pPr marL="285750" indent="-285750">
              <a:buFont typeface="Arial"/>
              <a:buChar char="•"/>
            </a:pPr>
            <a:r>
              <a:rPr lang="en-US" sz="2400" dirty="0" smtClean="0">
                <a:solidFill>
                  <a:schemeClr val="bg1"/>
                </a:solidFill>
              </a:rPr>
              <a:t>Television legitimizes prejudice, dishonesty, selfishness, and glorifies perversion of sex, drugs, drinking and smoking</a:t>
            </a:r>
          </a:p>
          <a:p>
            <a:pPr marL="285750" indent="-285750">
              <a:buFont typeface="Arial"/>
              <a:buChar char="•"/>
            </a:pPr>
            <a:endParaRPr lang="en-US" sz="2400" dirty="0" smtClean="0">
              <a:solidFill>
                <a:schemeClr val="bg1"/>
              </a:solidFill>
            </a:endParaRPr>
          </a:p>
          <a:p>
            <a:pPr marL="285750" indent="-285750">
              <a:buFont typeface="Arial"/>
              <a:buChar char="•"/>
            </a:pPr>
            <a:r>
              <a:rPr lang="en-US" sz="2400" dirty="0">
                <a:solidFill>
                  <a:schemeClr val="bg1"/>
                </a:solidFill>
              </a:rPr>
              <a:t>As children watch television they become products of an image factory that tells them how to behave toward their parents and their peers</a:t>
            </a:r>
          </a:p>
          <a:p>
            <a:pPr marL="285750" indent="-285750">
              <a:buFont typeface="Arial"/>
              <a:buChar char="•"/>
            </a:pPr>
            <a:endParaRPr lang="en-US" sz="2400" dirty="0" smtClean="0">
              <a:solidFill>
                <a:schemeClr val="bg1"/>
              </a:solidFill>
            </a:endParaRPr>
          </a:p>
          <a:p>
            <a:pPr marL="742950" lvl="1" indent="-285750">
              <a:buFont typeface="Arial"/>
              <a:buChar char="•"/>
            </a:pPr>
            <a:endParaRPr lang="en-US" sz="2000" dirty="0" smtClean="0">
              <a:solidFill>
                <a:schemeClr val="bg1"/>
              </a:solidFill>
            </a:endParaRPr>
          </a:p>
          <a:p>
            <a:pPr marL="742950" lvl="1" indent="-285750">
              <a:buFont typeface="Arial"/>
              <a:buChar char="•"/>
            </a:pPr>
            <a:endParaRPr lang="en-US" sz="2000" dirty="0" smtClean="0">
              <a:solidFill>
                <a:schemeClr val="bg1"/>
              </a:solidFill>
            </a:endParaRPr>
          </a:p>
          <a:p>
            <a:pPr marL="285750" indent="-285750">
              <a:buFont typeface="Arial"/>
              <a:buChar char="•"/>
            </a:pPr>
            <a:endParaRPr lang="en-US" sz="2000" dirty="0" smtClean="0">
              <a:solidFill>
                <a:schemeClr val="bg1"/>
              </a:solidFill>
            </a:endParaRPr>
          </a:p>
          <a:p>
            <a:r>
              <a:rPr lang="en-US" sz="2000" dirty="0" smtClean="0">
                <a:solidFill>
                  <a:schemeClr val="bg1"/>
                </a:solidFill>
              </a:rPr>
              <a:t>    </a:t>
            </a:r>
          </a:p>
          <a:p>
            <a:endParaRPr lang="en-US" dirty="0">
              <a:solidFill>
                <a:srgbClr val="FFD028"/>
              </a:solidFill>
            </a:endParaRPr>
          </a:p>
        </p:txBody>
      </p:sp>
    </p:spTree>
    <p:extLst>
      <p:ext uri="{BB962C8B-B14F-4D97-AF65-F5344CB8AC3E}">
        <p14:creationId xmlns:p14="http://schemas.microsoft.com/office/powerpoint/2010/main" val="42806596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74"/>
            <a:ext cx="9154278" cy="6864574"/>
          </a:xfrm>
          <a:prstGeom prst="rect">
            <a:avLst/>
          </a:prstGeom>
        </p:spPr>
      </p:pic>
      <p:sp>
        <p:nvSpPr>
          <p:cNvPr id="5" name="TextBox 4"/>
          <p:cNvSpPr txBox="1"/>
          <p:nvPr/>
        </p:nvSpPr>
        <p:spPr>
          <a:xfrm>
            <a:off x="1219200" y="3756823"/>
            <a:ext cx="7010400" cy="646331"/>
          </a:xfrm>
          <a:prstGeom prst="rect">
            <a:avLst/>
          </a:prstGeom>
          <a:noFill/>
        </p:spPr>
        <p:txBody>
          <a:bodyPr wrap="square" rtlCol="0">
            <a:spAutoFit/>
          </a:bodyPr>
          <a:lstStyle/>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1444014" y="321586"/>
            <a:ext cx="6507870" cy="584776"/>
          </a:xfrm>
          <a:prstGeom prst="rect">
            <a:avLst/>
          </a:prstGeom>
          <a:noFill/>
        </p:spPr>
        <p:txBody>
          <a:bodyPr wrap="square" rtlCol="0">
            <a:spAutoFit/>
          </a:bodyPr>
          <a:lstStyle/>
          <a:p>
            <a:pPr algn="ctr"/>
            <a:r>
              <a:rPr lang="en-US" sz="3200" dirty="0" smtClean="0">
                <a:solidFill>
                  <a:srgbClr val="FFD028"/>
                </a:solidFill>
              </a:rPr>
              <a:t>Television and God</a:t>
            </a:r>
            <a:endParaRPr lang="en-US" sz="3200" dirty="0">
              <a:solidFill>
                <a:srgbClr val="FFD028"/>
              </a:solidFill>
            </a:endParaRPr>
          </a:p>
        </p:txBody>
      </p:sp>
      <p:sp>
        <p:nvSpPr>
          <p:cNvPr id="3" name="TextBox 2"/>
          <p:cNvSpPr txBox="1"/>
          <p:nvPr/>
        </p:nvSpPr>
        <p:spPr>
          <a:xfrm>
            <a:off x="1102695" y="1240421"/>
            <a:ext cx="7413655" cy="5355313"/>
          </a:xfrm>
          <a:prstGeom prst="rect">
            <a:avLst/>
          </a:prstGeom>
          <a:noFill/>
        </p:spPr>
        <p:txBody>
          <a:bodyPr wrap="square" rtlCol="0">
            <a:spAutoFit/>
          </a:bodyPr>
          <a:lstStyle/>
          <a:p>
            <a:pPr marL="285750" indent="-285750">
              <a:buFont typeface="Arial"/>
              <a:buChar char="•"/>
            </a:pPr>
            <a:r>
              <a:rPr lang="en-US" sz="2400" dirty="0" smtClean="0">
                <a:solidFill>
                  <a:schemeClr val="bg1"/>
                </a:solidFill>
              </a:rPr>
              <a:t>The Bible affirms that what matters in life is to know God and to walk with Him (1 John 1:6)</a:t>
            </a:r>
          </a:p>
          <a:p>
            <a:pPr marL="285750" indent="-285750">
              <a:buFont typeface="Arial"/>
              <a:buChar char="•"/>
            </a:pPr>
            <a:endParaRPr lang="en-US" sz="2400" dirty="0" smtClean="0">
              <a:solidFill>
                <a:schemeClr val="bg1"/>
              </a:solidFill>
            </a:endParaRPr>
          </a:p>
          <a:p>
            <a:pPr marL="285750" indent="-285750">
              <a:buFont typeface="Arial"/>
              <a:buChar char="•"/>
            </a:pPr>
            <a:r>
              <a:rPr lang="en-US" sz="2400" dirty="0" smtClean="0">
                <a:solidFill>
                  <a:schemeClr val="bg1"/>
                </a:solidFill>
              </a:rPr>
              <a:t>The message of the Bible is loud and clear: once a person receives God’s gift of grace and salvation, God leads believers to focus on eternal spiritual matters</a:t>
            </a:r>
          </a:p>
          <a:p>
            <a:endParaRPr lang="en-US" sz="2400" dirty="0" smtClean="0">
              <a:solidFill>
                <a:schemeClr val="bg1"/>
              </a:solidFill>
            </a:endParaRPr>
          </a:p>
          <a:p>
            <a:pPr marL="285750" indent="-285750">
              <a:buFont typeface="Arial"/>
              <a:buChar char="•"/>
            </a:pPr>
            <a:r>
              <a:rPr lang="en-US" sz="2400" dirty="0" smtClean="0">
                <a:solidFill>
                  <a:schemeClr val="bg1"/>
                </a:solidFill>
              </a:rPr>
              <a:t>We must manage what we watch because it influences our thinking</a:t>
            </a:r>
          </a:p>
          <a:p>
            <a:pPr marL="285750" indent="-285750">
              <a:buFont typeface="Arial"/>
              <a:buChar char="•"/>
            </a:pPr>
            <a:endParaRPr lang="en-US" sz="2800" dirty="0" smtClean="0">
              <a:solidFill>
                <a:schemeClr val="bg1"/>
              </a:solidFill>
            </a:endParaRPr>
          </a:p>
          <a:p>
            <a:pPr marL="742950" lvl="1" indent="-285750">
              <a:buFont typeface="Arial"/>
              <a:buChar char="•"/>
            </a:pPr>
            <a:endParaRPr lang="en-US" sz="2000" dirty="0" smtClean="0">
              <a:solidFill>
                <a:schemeClr val="bg1"/>
              </a:solidFill>
            </a:endParaRPr>
          </a:p>
          <a:p>
            <a:pPr marL="742950" lvl="1" indent="-285750">
              <a:buFont typeface="Arial"/>
              <a:buChar char="•"/>
            </a:pPr>
            <a:endParaRPr lang="en-US" sz="2000" dirty="0" smtClean="0">
              <a:solidFill>
                <a:schemeClr val="bg1"/>
              </a:solidFill>
            </a:endParaRPr>
          </a:p>
          <a:p>
            <a:pPr marL="285750" indent="-285750">
              <a:buFont typeface="Arial"/>
              <a:buChar char="•"/>
            </a:pPr>
            <a:endParaRPr lang="en-US" sz="2000" dirty="0" smtClean="0">
              <a:solidFill>
                <a:schemeClr val="bg1"/>
              </a:solidFill>
            </a:endParaRPr>
          </a:p>
          <a:p>
            <a:r>
              <a:rPr lang="en-US" sz="2000" dirty="0" smtClean="0">
                <a:solidFill>
                  <a:schemeClr val="bg1"/>
                </a:solidFill>
              </a:rPr>
              <a:t>    </a:t>
            </a:r>
          </a:p>
          <a:p>
            <a:endParaRPr lang="en-US" dirty="0">
              <a:solidFill>
                <a:srgbClr val="FFD028"/>
              </a:solidFill>
            </a:endParaRPr>
          </a:p>
        </p:txBody>
      </p:sp>
    </p:spTree>
    <p:extLst>
      <p:ext uri="{BB962C8B-B14F-4D97-AF65-F5344CB8AC3E}">
        <p14:creationId xmlns:p14="http://schemas.microsoft.com/office/powerpoint/2010/main" val="39448289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8" y="-6574"/>
            <a:ext cx="9154278" cy="6864574"/>
          </a:xfrm>
          <a:prstGeom prst="rect">
            <a:avLst/>
          </a:prstGeom>
        </p:spPr>
      </p:pic>
      <p:sp>
        <p:nvSpPr>
          <p:cNvPr id="5" name="TextBox 4"/>
          <p:cNvSpPr txBox="1"/>
          <p:nvPr/>
        </p:nvSpPr>
        <p:spPr>
          <a:xfrm>
            <a:off x="1219200" y="3756823"/>
            <a:ext cx="7010400" cy="646331"/>
          </a:xfrm>
          <a:prstGeom prst="rect">
            <a:avLst/>
          </a:prstGeom>
          <a:noFill/>
        </p:spPr>
        <p:txBody>
          <a:bodyPr wrap="square" rtlCol="0">
            <a:spAutoFit/>
          </a:bodyPr>
          <a:lstStyle/>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806824" y="187973"/>
            <a:ext cx="7993529" cy="584776"/>
          </a:xfrm>
          <a:prstGeom prst="rect">
            <a:avLst/>
          </a:prstGeom>
          <a:noFill/>
        </p:spPr>
        <p:txBody>
          <a:bodyPr wrap="square" rtlCol="0">
            <a:spAutoFit/>
          </a:bodyPr>
          <a:lstStyle/>
          <a:p>
            <a:pPr algn="ctr"/>
            <a:r>
              <a:rPr lang="en-US" sz="3200" dirty="0" smtClean="0">
                <a:solidFill>
                  <a:srgbClr val="FFD028"/>
                </a:solidFill>
              </a:rPr>
              <a:t>Christians Management of TV Viewing </a:t>
            </a:r>
            <a:endParaRPr lang="en-US" sz="3200" dirty="0">
              <a:solidFill>
                <a:srgbClr val="FFD028"/>
              </a:solidFill>
            </a:endParaRPr>
          </a:p>
        </p:txBody>
      </p:sp>
      <p:sp>
        <p:nvSpPr>
          <p:cNvPr id="4" name="TextBox 3"/>
          <p:cNvSpPr txBox="1"/>
          <p:nvPr/>
        </p:nvSpPr>
        <p:spPr>
          <a:xfrm>
            <a:off x="512704" y="1151544"/>
            <a:ext cx="8367059" cy="4893647"/>
          </a:xfrm>
          <a:prstGeom prst="rect">
            <a:avLst/>
          </a:prstGeom>
          <a:noFill/>
        </p:spPr>
        <p:txBody>
          <a:bodyPr wrap="square" rtlCol="0">
            <a:spAutoFit/>
          </a:bodyPr>
          <a:lstStyle/>
          <a:p>
            <a:pPr marL="285750" indent="-285750">
              <a:buFont typeface="Arial"/>
              <a:buChar char="•"/>
            </a:pPr>
            <a:r>
              <a:rPr lang="en-US" sz="2400" dirty="0" smtClean="0">
                <a:solidFill>
                  <a:schemeClr val="bg1"/>
                </a:solidFill>
              </a:rPr>
              <a:t>Children must be taught to manage properly what they are exposed to. Television is no </a:t>
            </a:r>
            <a:r>
              <a:rPr lang="en-US" sz="2400" dirty="0" smtClean="0">
                <a:solidFill>
                  <a:schemeClr val="bg1"/>
                </a:solidFill>
              </a:rPr>
              <a:t>exception</a:t>
            </a:r>
          </a:p>
          <a:p>
            <a:endParaRPr lang="en-US" sz="2400" dirty="0">
              <a:solidFill>
                <a:schemeClr val="bg1"/>
              </a:solidFill>
            </a:endParaRPr>
          </a:p>
          <a:p>
            <a:pPr marL="285750" indent="-285750">
              <a:buFont typeface="Arial"/>
              <a:buChar char="•"/>
            </a:pPr>
            <a:r>
              <a:rPr lang="en-US" sz="2400" dirty="0" smtClean="0">
                <a:solidFill>
                  <a:schemeClr val="bg1"/>
                </a:solidFill>
              </a:rPr>
              <a:t>An effective way of reducing television consumption among children is to limit its </a:t>
            </a:r>
            <a:r>
              <a:rPr lang="en-US" sz="2400" dirty="0" smtClean="0">
                <a:solidFill>
                  <a:schemeClr val="bg1"/>
                </a:solidFill>
              </a:rPr>
              <a:t>use</a:t>
            </a:r>
          </a:p>
          <a:p>
            <a:pPr marL="285750" indent="-285750">
              <a:buFont typeface="Arial"/>
              <a:buChar char="•"/>
            </a:pPr>
            <a:endParaRPr lang="en-US" sz="2400" dirty="0" smtClean="0">
              <a:solidFill>
                <a:schemeClr val="bg1"/>
              </a:solidFill>
            </a:endParaRPr>
          </a:p>
          <a:p>
            <a:pPr marL="285750" indent="-285750">
              <a:buFont typeface="Arial"/>
              <a:buChar char="•"/>
            </a:pPr>
            <a:r>
              <a:rPr lang="en-US" sz="2400" dirty="0" smtClean="0">
                <a:solidFill>
                  <a:schemeClr val="bg1"/>
                </a:solidFill>
              </a:rPr>
              <a:t>Evaluate the TV content and limit viewing </a:t>
            </a:r>
            <a:r>
              <a:rPr lang="en-US" sz="2400" dirty="0" smtClean="0">
                <a:solidFill>
                  <a:schemeClr val="bg1"/>
                </a:solidFill>
              </a:rPr>
              <a:t>time</a:t>
            </a:r>
          </a:p>
          <a:p>
            <a:pPr marL="285750" indent="-285750">
              <a:buFont typeface="Arial"/>
              <a:buChar char="•"/>
            </a:pPr>
            <a:endParaRPr lang="en-US" sz="2400" dirty="0" smtClean="0">
              <a:solidFill>
                <a:schemeClr val="bg1"/>
              </a:solidFill>
            </a:endParaRPr>
          </a:p>
          <a:p>
            <a:pPr marL="285750" indent="-285750">
              <a:buFont typeface="Arial"/>
              <a:buChar char="•"/>
            </a:pPr>
            <a:r>
              <a:rPr lang="en-US" sz="2400" dirty="0" smtClean="0">
                <a:solidFill>
                  <a:schemeClr val="bg1"/>
                </a:solidFill>
              </a:rPr>
              <a:t>We must view TV with an active mind that responds with a Christian </a:t>
            </a:r>
            <a:r>
              <a:rPr lang="en-US" sz="2400" dirty="0" smtClean="0">
                <a:solidFill>
                  <a:schemeClr val="bg1"/>
                </a:solidFill>
              </a:rPr>
              <a:t>worldview</a:t>
            </a:r>
          </a:p>
          <a:p>
            <a:pPr marL="285750" indent="-285750">
              <a:buFont typeface="Arial"/>
              <a:buChar char="•"/>
            </a:pPr>
            <a:endParaRPr lang="en-US" sz="2400" dirty="0" smtClean="0">
              <a:solidFill>
                <a:schemeClr val="bg1"/>
              </a:solidFill>
            </a:endParaRPr>
          </a:p>
          <a:p>
            <a:pPr marL="285750" indent="-285750">
              <a:buFont typeface="Arial"/>
              <a:buChar char="•"/>
            </a:pPr>
            <a:r>
              <a:rPr lang="en-US" sz="2400" dirty="0" smtClean="0">
                <a:solidFill>
                  <a:schemeClr val="bg1"/>
                </a:solidFill>
              </a:rPr>
              <a:t>We are responsible for what TV communicates to us</a:t>
            </a:r>
          </a:p>
          <a:p>
            <a:endParaRPr lang="en-US" sz="2400" dirty="0" smtClean="0">
              <a:solidFill>
                <a:schemeClr val="bg1"/>
              </a:solidFill>
            </a:endParaRPr>
          </a:p>
        </p:txBody>
      </p:sp>
    </p:spTree>
    <p:extLst>
      <p:ext uri="{BB962C8B-B14F-4D97-AF65-F5344CB8AC3E}">
        <p14:creationId xmlns:p14="http://schemas.microsoft.com/office/powerpoint/2010/main" val="15307309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TotalTime>
  <Words>786</Words>
  <Application>Microsoft Macintosh PowerPoint</Application>
  <PresentationFormat>On-screen Show (4:3)</PresentationFormat>
  <Paragraphs>99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Title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rosemay</dc:creator>
  <cp:lastModifiedBy>rosemay</cp:lastModifiedBy>
  <cp:revision>40</cp:revision>
  <dcterms:created xsi:type="dcterms:W3CDTF">2015-08-17T22:20:08Z</dcterms:created>
  <dcterms:modified xsi:type="dcterms:W3CDTF">2015-08-25T14:45:56Z</dcterms:modified>
</cp:coreProperties>
</file>