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9" r:id="rId5"/>
    <p:sldId id="260" r:id="rId6"/>
    <p:sldId id="261" r:id="rId7"/>
    <p:sldId id="262" r:id="rId8"/>
    <p:sldId id="263" r:id="rId9"/>
    <p:sldId id="270" r:id="rId10"/>
    <p:sldId id="271" r:id="rId11"/>
    <p:sldId id="272" r:id="rId12"/>
    <p:sldId id="265" r:id="rId13"/>
    <p:sldId id="273" r:id="rId14"/>
    <p:sldId id="267" r:id="rId15"/>
    <p:sldId id="274" r:id="rId16"/>
    <p:sldId id="275"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26"/>
    <p:restoredTop sz="94674"/>
  </p:normalViewPr>
  <p:slideViewPr>
    <p:cSldViewPr snapToGrid="0" snapToObjects="1">
      <p:cViewPr>
        <p:scale>
          <a:sx n="112" d="100"/>
          <a:sy n="112" d="100"/>
        </p:scale>
        <p:origin x="1032" y="4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360444-D0A7-974E-B483-81E0C00C4638}" type="datetimeFigureOut">
              <a:rPr lang="en-US" smtClean="0"/>
              <a:t>10/3/17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5A780A-563C-0046-B457-B0B9E957C029}" type="slidenum">
              <a:rPr lang="en-US" smtClean="0"/>
              <a:t>‹#›</a:t>
            </a:fld>
            <a:endParaRPr lang="en-US"/>
          </a:p>
        </p:txBody>
      </p:sp>
    </p:spTree>
    <p:extLst>
      <p:ext uri="{BB962C8B-B14F-4D97-AF65-F5344CB8AC3E}">
        <p14:creationId xmlns:p14="http://schemas.microsoft.com/office/powerpoint/2010/main" val="2338358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360444-D0A7-974E-B483-81E0C00C4638}" type="datetimeFigureOut">
              <a:rPr lang="en-US" smtClean="0"/>
              <a:t>10/3/17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5A780A-563C-0046-B457-B0B9E957C029}" type="slidenum">
              <a:rPr lang="en-US" smtClean="0"/>
              <a:t>‹#›</a:t>
            </a:fld>
            <a:endParaRPr lang="en-US"/>
          </a:p>
        </p:txBody>
      </p:sp>
    </p:spTree>
    <p:extLst>
      <p:ext uri="{BB962C8B-B14F-4D97-AF65-F5344CB8AC3E}">
        <p14:creationId xmlns:p14="http://schemas.microsoft.com/office/powerpoint/2010/main" val="3353844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360444-D0A7-974E-B483-81E0C00C4638}" type="datetimeFigureOut">
              <a:rPr lang="en-US" smtClean="0"/>
              <a:t>10/3/17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5A780A-563C-0046-B457-B0B9E957C029}" type="slidenum">
              <a:rPr lang="en-US" smtClean="0"/>
              <a:t>‹#›</a:t>
            </a:fld>
            <a:endParaRPr lang="en-US"/>
          </a:p>
        </p:txBody>
      </p:sp>
    </p:spTree>
    <p:extLst>
      <p:ext uri="{BB962C8B-B14F-4D97-AF65-F5344CB8AC3E}">
        <p14:creationId xmlns:p14="http://schemas.microsoft.com/office/powerpoint/2010/main" val="64136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360444-D0A7-974E-B483-81E0C00C4638}" type="datetimeFigureOut">
              <a:rPr lang="en-US" smtClean="0"/>
              <a:t>10/3/17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5A780A-563C-0046-B457-B0B9E957C029}" type="slidenum">
              <a:rPr lang="en-US" smtClean="0"/>
              <a:t>‹#›</a:t>
            </a:fld>
            <a:endParaRPr lang="en-US"/>
          </a:p>
        </p:txBody>
      </p:sp>
    </p:spTree>
    <p:extLst>
      <p:ext uri="{BB962C8B-B14F-4D97-AF65-F5344CB8AC3E}">
        <p14:creationId xmlns:p14="http://schemas.microsoft.com/office/powerpoint/2010/main" val="1215714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360444-D0A7-974E-B483-81E0C00C4638}" type="datetimeFigureOut">
              <a:rPr lang="en-US" smtClean="0"/>
              <a:t>10/3/17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5A780A-563C-0046-B457-B0B9E957C029}" type="slidenum">
              <a:rPr lang="en-US" smtClean="0"/>
              <a:t>‹#›</a:t>
            </a:fld>
            <a:endParaRPr lang="en-US"/>
          </a:p>
        </p:txBody>
      </p:sp>
    </p:spTree>
    <p:extLst>
      <p:ext uri="{BB962C8B-B14F-4D97-AF65-F5344CB8AC3E}">
        <p14:creationId xmlns:p14="http://schemas.microsoft.com/office/powerpoint/2010/main" val="3593166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360444-D0A7-974E-B483-81E0C00C4638}" type="datetimeFigureOut">
              <a:rPr lang="en-US" smtClean="0"/>
              <a:t>10/3/17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5A780A-563C-0046-B457-B0B9E957C029}" type="slidenum">
              <a:rPr lang="en-US" smtClean="0"/>
              <a:t>‹#›</a:t>
            </a:fld>
            <a:endParaRPr lang="en-US"/>
          </a:p>
        </p:txBody>
      </p:sp>
    </p:spTree>
    <p:extLst>
      <p:ext uri="{BB962C8B-B14F-4D97-AF65-F5344CB8AC3E}">
        <p14:creationId xmlns:p14="http://schemas.microsoft.com/office/powerpoint/2010/main" val="548529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360444-D0A7-974E-B483-81E0C00C4638}" type="datetimeFigureOut">
              <a:rPr lang="en-US" smtClean="0"/>
              <a:t>10/3/17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5A780A-563C-0046-B457-B0B9E957C029}" type="slidenum">
              <a:rPr lang="en-US" smtClean="0"/>
              <a:t>‹#›</a:t>
            </a:fld>
            <a:endParaRPr lang="en-US"/>
          </a:p>
        </p:txBody>
      </p:sp>
    </p:spTree>
    <p:extLst>
      <p:ext uri="{BB962C8B-B14F-4D97-AF65-F5344CB8AC3E}">
        <p14:creationId xmlns:p14="http://schemas.microsoft.com/office/powerpoint/2010/main" val="256871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360444-D0A7-974E-B483-81E0C00C4638}" type="datetimeFigureOut">
              <a:rPr lang="en-US" smtClean="0"/>
              <a:t>10/3/17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5A780A-563C-0046-B457-B0B9E957C029}" type="slidenum">
              <a:rPr lang="en-US" smtClean="0"/>
              <a:t>‹#›</a:t>
            </a:fld>
            <a:endParaRPr lang="en-US"/>
          </a:p>
        </p:txBody>
      </p:sp>
    </p:spTree>
    <p:extLst>
      <p:ext uri="{BB962C8B-B14F-4D97-AF65-F5344CB8AC3E}">
        <p14:creationId xmlns:p14="http://schemas.microsoft.com/office/powerpoint/2010/main" val="156799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360444-D0A7-974E-B483-81E0C00C4638}" type="datetimeFigureOut">
              <a:rPr lang="en-US" smtClean="0"/>
              <a:t>10/3/17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5A780A-563C-0046-B457-B0B9E957C029}" type="slidenum">
              <a:rPr lang="en-US" smtClean="0"/>
              <a:t>‹#›</a:t>
            </a:fld>
            <a:endParaRPr lang="en-US"/>
          </a:p>
        </p:txBody>
      </p:sp>
    </p:spTree>
    <p:extLst>
      <p:ext uri="{BB962C8B-B14F-4D97-AF65-F5344CB8AC3E}">
        <p14:creationId xmlns:p14="http://schemas.microsoft.com/office/powerpoint/2010/main" val="700363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60444-D0A7-974E-B483-81E0C00C4638}" type="datetimeFigureOut">
              <a:rPr lang="en-US" smtClean="0"/>
              <a:t>10/3/17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5A780A-563C-0046-B457-B0B9E957C029}" type="slidenum">
              <a:rPr lang="en-US" smtClean="0"/>
              <a:t>‹#›</a:t>
            </a:fld>
            <a:endParaRPr lang="en-US"/>
          </a:p>
        </p:txBody>
      </p:sp>
    </p:spTree>
    <p:extLst>
      <p:ext uri="{BB962C8B-B14F-4D97-AF65-F5344CB8AC3E}">
        <p14:creationId xmlns:p14="http://schemas.microsoft.com/office/powerpoint/2010/main" val="1806293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60444-D0A7-974E-B483-81E0C00C4638}" type="datetimeFigureOut">
              <a:rPr lang="en-US" smtClean="0"/>
              <a:t>10/3/17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5A780A-563C-0046-B457-B0B9E957C029}" type="slidenum">
              <a:rPr lang="en-US" smtClean="0"/>
              <a:t>‹#›</a:t>
            </a:fld>
            <a:endParaRPr lang="en-US"/>
          </a:p>
        </p:txBody>
      </p:sp>
    </p:spTree>
    <p:extLst>
      <p:ext uri="{BB962C8B-B14F-4D97-AF65-F5344CB8AC3E}">
        <p14:creationId xmlns:p14="http://schemas.microsoft.com/office/powerpoint/2010/main" val="27078598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360444-D0A7-974E-B483-81E0C00C4638}" type="datetimeFigureOut">
              <a:rPr lang="en-US" smtClean="0"/>
              <a:t>10/3/17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A780A-563C-0046-B457-B0B9E957C029}" type="slidenum">
              <a:rPr lang="en-US" smtClean="0"/>
              <a:t>‹#›</a:t>
            </a:fld>
            <a:endParaRPr lang="en-US"/>
          </a:p>
        </p:txBody>
      </p:sp>
    </p:spTree>
    <p:extLst>
      <p:ext uri="{BB962C8B-B14F-4D97-AF65-F5344CB8AC3E}">
        <p14:creationId xmlns:p14="http://schemas.microsoft.com/office/powerpoint/2010/main" val="130192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5510" cy="6858000"/>
          </a:xfrm>
          <a:prstGeom prst="rect">
            <a:avLst/>
          </a:prstGeom>
        </p:spPr>
      </p:pic>
      <p:sp>
        <p:nvSpPr>
          <p:cNvPr id="4" name="TextBox 3"/>
          <p:cNvSpPr txBox="1"/>
          <p:nvPr/>
        </p:nvSpPr>
        <p:spPr>
          <a:xfrm>
            <a:off x="2640330" y="1787426"/>
            <a:ext cx="6349365" cy="1261884"/>
          </a:xfrm>
          <a:prstGeom prst="rect">
            <a:avLst/>
          </a:prstGeom>
          <a:noFill/>
        </p:spPr>
        <p:txBody>
          <a:bodyPr wrap="square" rtlCol="0">
            <a:spAutoFit/>
          </a:bodyPr>
          <a:lstStyle/>
          <a:p>
            <a:pPr algn="r"/>
            <a:r>
              <a:rPr lang="en-US" sz="4400" b="1" dirty="0" smtClean="0">
                <a:solidFill>
                  <a:srgbClr val="7030A0"/>
                </a:solidFill>
              </a:rPr>
              <a:t>Becoming one Flesh: </a:t>
            </a:r>
          </a:p>
          <a:p>
            <a:pPr algn="r"/>
            <a:r>
              <a:rPr lang="en-US" sz="3200" dirty="0" smtClean="0">
                <a:solidFill>
                  <a:srgbClr val="7030A0"/>
                </a:solidFill>
              </a:rPr>
              <a:t>God’s Plan for Intimacy in Marriage</a:t>
            </a:r>
            <a:endParaRPr lang="en-US" sz="3200" dirty="0">
              <a:solidFill>
                <a:srgbClr val="7030A0"/>
              </a:solidFill>
            </a:endParaRPr>
          </a:p>
        </p:txBody>
      </p:sp>
      <p:sp>
        <p:nvSpPr>
          <p:cNvPr id="5" name="TextBox 4"/>
          <p:cNvSpPr txBox="1"/>
          <p:nvPr/>
        </p:nvSpPr>
        <p:spPr>
          <a:xfrm>
            <a:off x="3979545" y="4979790"/>
            <a:ext cx="4575810" cy="784830"/>
          </a:xfrm>
          <a:prstGeom prst="rect">
            <a:avLst/>
          </a:prstGeom>
          <a:noFill/>
        </p:spPr>
        <p:txBody>
          <a:bodyPr wrap="square" rtlCol="0">
            <a:spAutoFit/>
          </a:bodyPr>
          <a:lstStyle/>
          <a:p>
            <a:pPr algn="r"/>
            <a:r>
              <a:rPr lang="en-US" sz="1200" dirty="0">
                <a:ln w="18415" cmpd="sng">
                  <a:noFill/>
                  <a:prstDash val="solid"/>
                </a:ln>
                <a:solidFill>
                  <a:schemeClr val="accent2">
                    <a:lumMod val="50000"/>
                  </a:schemeClr>
                </a:solidFill>
              </a:rPr>
              <a:t>Written by </a:t>
            </a:r>
            <a:r>
              <a:rPr lang="en-US" sz="1200" dirty="0" smtClean="0">
                <a:ln w="18415" cmpd="sng">
                  <a:noFill/>
                  <a:prstDash val="solid"/>
                </a:ln>
                <a:solidFill>
                  <a:schemeClr val="accent2">
                    <a:lumMod val="50000"/>
                  </a:schemeClr>
                </a:solidFill>
              </a:rPr>
              <a:t>Willie and Elaine Oliver</a:t>
            </a:r>
            <a:endParaRPr lang="en-US" sz="1200" dirty="0">
              <a:ln w="18415" cmpd="sng">
                <a:noFill/>
                <a:prstDash val="solid"/>
              </a:ln>
              <a:solidFill>
                <a:schemeClr val="accent2">
                  <a:lumMod val="50000"/>
                </a:schemeClr>
              </a:solidFill>
            </a:endParaRPr>
          </a:p>
          <a:p>
            <a:pPr algn="r"/>
            <a:r>
              <a:rPr lang="en-US" sz="1100" i="1" dirty="0">
                <a:ln w="18415" cmpd="sng">
                  <a:noFill/>
                  <a:prstDash val="solid"/>
                </a:ln>
                <a:solidFill>
                  <a:schemeClr val="accent2">
                    <a:lumMod val="50000"/>
                  </a:schemeClr>
                </a:solidFill>
              </a:rPr>
              <a:t>Department of Family Ministries</a:t>
            </a:r>
          </a:p>
          <a:p>
            <a:pPr algn="r"/>
            <a:r>
              <a:rPr lang="en-US" sz="1100" i="1" dirty="0" smtClean="0">
                <a:ln w="18415" cmpd="sng">
                  <a:noFill/>
                  <a:prstDash val="solid"/>
                </a:ln>
                <a:solidFill>
                  <a:schemeClr val="accent2">
                    <a:lumMod val="50000"/>
                  </a:schemeClr>
                </a:solidFill>
              </a:rPr>
              <a:t>General Conference of Seventh-day Adventists’ World Headquarters</a:t>
            </a:r>
            <a:endParaRPr lang="en-US" sz="1100" i="1" dirty="0">
              <a:ln w="18415" cmpd="sng">
                <a:noFill/>
                <a:prstDash val="solid"/>
              </a:ln>
              <a:solidFill>
                <a:schemeClr val="accent2">
                  <a:lumMod val="50000"/>
                </a:schemeClr>
              </a:solidFill>
            </a:endParaRPr>
          </a:p>
          <a:p>
            <a:pPr algn="r"/>
            <a:r>
              <a:rPr lang="en-US" sz="1100" i="1" dirty="0" smtClean="0">
                <a:ln w="18415" cmpd="sng">
                  <a:noFill/>
                  <a:prstDash val="solid"/>
                </a:ln>
                <a:solidFill>
                  <a:schemeClr val="accent2">
                    <a:lumMod val="50000"/>
                  </a:schemeClr>
                </a:solidFill>
              </a:rPr>
              <a:t>Silver Spring, </a:t>
            </a:r>
            <a:r>
              <a:rPr lang="en-US" sz="1100" i="1" dirty="0">
                <a:ln w="18415" cmpd="sng">
                  <a:noFill/>
                  <a:prstDash val="solid"/>
                </a:ln>
                <a:solidFill>
                  <a:schemeClr val="accent2">
                    <a:lumMod val="50000"/>
                  </a:schemeClr>
                </a:solidFill>
              </a:rPr>
              <a:t>Maryland, </a:t>
            </a:r>
            <a:r>
              <a:rPr lang="en-US" sz="1100" i="1" dirty="0" smtClean="0">
                <a:ln w="18415" cmpd="sng">
                  <a:noFill/>
                  <a:prstDash val="solid"/>
                </a:ln>
                <a:solidFill>
                  <a:schemeClr val="accent2">
                    <a:lumMod val="50000"/>
                  </a:schemeClr>
                </a:solidFill>
              </a:rPr>
              <a:t>USA</a:t>
            </a:r>
            <a:endParaRPr lang="en-US" sz="1100" i="1" dirty="0">
              <a:ln w="18415" cmpd="sng">
                <a:noFill/>
                <a:prstDash val="solid"/>
              </a:ln>
              <a:solidFill>
                <a:schemeClr val="accent2">
                  <a:lumMod val="50000"/>
                </a:schemeClr>
              </a:solidFill>
            </a:endParaRPr>
          </a:p>
        </p:txBody>
      </p:sp>
      <p:sp>
        <p:nvSpPr>
          <p:cNvPr id="6" name="TextBox 5"/>
          <p:cNvSpPr txBox="1"/>
          <p:nvPr/>
        </p:nvSpPr>
        <p:spPr>
          <a:xfrm>
            <a:off x="1011555" y="3822889"/>
            <a:ext cx="7543800" cy="707886"/>
          </a:xfrm>
          <a:prstGeom prst="rect">
            <a:avLst/>
          </a:prstGeom>
          <a:noFill/>
        </p:spPr>
        <p:txBody>
          <a:bodyPr wrap="square" rtlCol="0">
            <a:spAutoFit/>
          </a:bodyPr>
          <a:lstStyle/>
          <a:p>
            <a:pPr algn="r"/>
            <a:r>
              <a:rPr lang="en-US" sz="2000" i="1" spc="50" dirty="0">
                <a:ln w="13500">
                  <a:noFill/>
                  <a:prstDash val="solid"/>
                </a:ln>
                <a:solidFill>
                  <a:schemeClr val="accent3">
                    <a:lumMod val="75000"/>
                  </a:schemeClr>
                </a:solidFill>
                <a:latin typeface="+mj-lt"/>
                <a:cs typeface="Georgia"/>
              </a:rPr>
              <a:t>Presented by</a:t>
            </a:r>
            <a:r>
              <a:rPr lang="en-US" sz="2000" i="1" spc="50" dirty="0" smtClean="0">
                <a:ln w="13500">
                  <a:noFill/>
                  <a:prstDash val="solid"/>
                </a:ln>
                <a:solidFill>
                  <a:schemeClr val="accent3">
                    <a:lumMod val="75000"/>
                  </a:schemeClr>
                </a:solidFill>
                <a:latin typeface="+mj-lt"/>
                <a:cs typeface="Georgia"/>
              </a:rPr>
              <a:t>:</a:t>
            </a:r>
          </a:p>
          <a:p>
            <a:pPr algn="r"/>
            <a:r>
              <a:rPr lang="en-US" sz="2000" i="1" spc="50" dirty="0" smtClean="0">
                <a:ln w="13500">
                  <a:noFill/>
                  <a:prstDash val="solid"/>
                </a:ln>
                <a:solidFill>
                  <a:schemeClr val="accent3">
                    <a:lumMod val="75000"/>
                  </a:schemeClr>
                </a:solidFill>
                <a:latin typeface="+mj-lt"/>
                <a:cs typeface="Georgia"/>
              </a:rPr>
              <a:t>(</a:t>
            </a:r>
            <a:r>
              <a:rPr lang="en-US" sz="2000" i="1" spc="50" dirty="0">
                <a:ln w="13500">
                  <a:noFill/>
                  <a:prstDash val="solid"/>
                </a:ln>
                <a:solidFill>
                  <a:schemeClr val="accent3">
                    <a:lumMod val="75000"/>
                  </a:schemeClr>
                </a:solidFill>
                <a:latin typeface="+mj-lt"/>
                <a:cs typeface="Georgia"/>
              </a:rPr>
              <a:t>add </a:t>
            </a:r>
            <a:r>
              <a:rPr lang="en-US" sz="2000" i="1" spc="50" dirty="0" smtClean="0">
                <a:ln w="13500">
                  <a:noFill/>
                  <a:prstDash val="solid"/>
                </a:ln>
                <a:solidFill>
                  <a:schemeClr val="accent3">
                    <a:lumMod val="75000"/>
                  </a:schemeClr>
                </a:solidFill>
                <a:latin typeface="+mj-lt"/>
                <a:cs typeface="Georgia"/>
              </a:rPr>
              <a:t>presenter’s </a:t>
            </a:r>
            <a:r>
              <a:rPr lang="en-US" sz="2000" i="1" spc="50" dirty="0">
                <a:ln w="13500">
                  <a:noFill/>
                  <a:prstDash val="solid"/>
                </a:ln>
                <a:solidFill>
                  <a:schemeClr val="accent3">
                    <a:lumMod val="75000"/>
                  </a:schemeClr>
                </a:solidFill>
                <a:latin typeface="+mj-lt"/>
                <a:cs typeface="Georgia"/>
              </a:rPr>
              <a:t>name here)</a:t>
            </a:r>
          </a:p>
        </p:txBody>
      </p:sp>
    </p:spTree>
    <p:extLst>
      <p:ext uri="{BB962C8B-B14F-4D97-AF65-F5344CB8AC3E}">
        <p14:creationId xmlns:p14="http://schemas.microsoft.com/office/powerpoint/2010/main" val="17340151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57" y="-5178"/>
            <a:ext cx="9152415" cy="6863178"/>
          </a:xfrm>
          <a:prstGeom prst="rect">
            <a:avLst/>
          </a:prstGeom>
        </p:spPr>
      </p:pic>
      <p:sp>
        <p:nvSpPr>
          <p:cNvPr id="8" name="Rectangle 7"/>
          <p:cNvSpPr/>
          <p:nvPr/>
        </p:nvSpPr>
        <p:spPr>
          <a:xfrm>
            <a:off x="560070" y="6384905"/>
            <a:ext cx="6252210" cy="276999"/>
          </a:xfrm>
          <a:prstGeom prst="rect">
            <a:avLst/>
          </a:prstGeom>
        </p:spPr>
        <p:txBody>
          <a:bodyPr wrap="square">
            <a:spAutoFit/>
          </a:bodyPr>
          <a:lstStyle/>
          <a:p>
            <a:r>
              <a:rPr lang="en-US" sz="1200" dirty="0">
                <a:solidFill>
                  <a:srgbClr val="7030A0"/>
                </a:solidFill>
              </a:rPr>
              <a:t>Becoming one Flesh: </a:t>
            </a:r>
            <a:r>
              <a:rPr lang="en-US" sz="1200" dirty="0" smtClean="0">
                <a:solidFill>
                  <a:srgbClr val="7030A0"/>
                </a:solidFill>
              </a:rPr>
              <a:t>God’s </a:t>
            </a:r>
            <a:r>
              <a:rPr lang="en-US" sz="1200" dirty="0">
                <a:solidFill>
                  <a:srgbClr val="7030A0"/>
                </a:solidFill>
              </a:rPr>
              <a:t>Plan for Intimacy in Marriage</a:t>
            </a:r>
          </a:p>
        </p:txBody>
      </p:sp>
      <p:sp>
        <p:nvSpPr>
          <p:cNvPr id="4" name="TextBox 3"/>
          <p:cNvSpPr txBox="1"/>
          <p:nvPr/>
        </p:nvSpPr>
        <p:spPr>
          <a:xfrm>
            <a:off x="2560320" y="152936"/>
            <a:ext cx="5720715" cy="584775"/>
          </a:xfrm>
          <a:prstGeom prst="rect">
            <a:avLst/>
          </a:prstGeom>
          <a:noFill/>
        </p:spPr>
        <p:txBody>
          <a:bodyPr wrap="square" rtlCol="0">
            <a:spAutoFit/>
          </a:bodyPr>
          <a:lstStyle/>
          <a:p>
            <a:pPr algn="r"/>
            <a:r>
              <a:rPr lang="en-US" sz="3200" b="1" dirty="0" smtClean="0">
                <a:solidFill>
                  <a:schemeClr val="bg1">
                    <a:lumMod val="95000"/>
                  </a:schemeClr>
                </a:solidFill>
                <a:latin typeface="+mj-lt"/>
              </a:rPr>
              <a:t>Dimensions of Intimacy</a:t>
            </a:r>
            <a:endParaRPr lang="en-US" sz="1600" dirty="0">
              <a:solidFill>
                <a:schemeClr val="bg1">
                  <a:lumMod val="95000"/>
                </a:schemeClr>
              </a:solidFill>
            </a:endParaRPr>
          </a:p>
        </p:txBody>
      </p:sp>
      <p:sp>
        <p:nvSpPr>
          <p:cNvPr id="2" name="TextBox 1"/>
          <p:cNvSpPr txBox="1"/>
          <p:nvPr/>
        </p:nvSpPr>
        <p:spPr>
          <a:xfrm>
            <a:off x="995915" y="1554569"/>
            <a:ext cx="6960870" cy="5201424"/>
          </a:xfrm>
          <a:prstGeom prst="rect">
            <a:avLst/>
          </a:prstGeom>
          <a:noFill/>
        </p:spPr>
        <p:txBody>
          <a:bodyPr wrap="square" rtlCol="0">
            <a:spAutoFit/>
          </a:bodyPr>
          <a:lstStyle/>
          <a:p>
            <a:endParaRPr lang="en-US" sz="2400" dirty="0"/>
          </a:p>
          <a:p>
            <a:r>
              <a:rPr lang="en-US" sz="3600" b="1" dirty="0"/>
              <a:t>Physical </a:t>
            </a:r>
            <a:r>
              <a:rPr lang="en-US" sz="3600" b="1" dirty="0" smtClean="0"/>
              <a:t>Intimacy</a:t>
            </a:r>
          </a:p>
          <a:p>
            <a:endParaRPr lang="en-US" sz="3600" b="1" dirty="0"/>
          </a:p>
          <a:p>
            <a:pPr marL="571500" indent="-571500">
              <a:buFont typeface="Arial" charset="0"/>
              <a:buChar char="•"/>
            </a:pPr>
            <a:r>
              <a:rPr lang="en-US" sz="3600" dirty="0" smtClean="0"/>
              <a:t>Sharing physically</a:t>
            </a:r>
          </a:p>
          <a:p>
            <a:r>
              <a:rPr lang="en-US" sz="3600" dirty="0"/>
              <a:t>		</a:t>
            </a:r>
            <a:r>
              <a:rPr lang="en-US" sz="2800" dirty="0" smtClean="0"/>
              <a:t>“Love is patient and kind; love does not envy or boast; it is not arrogant or rude.  It does not insist on its own way, it is not irritable or resentful.”</a:t>
            </a:r>
            <a:r>
              <a:rPr lang="en-US" sz="2800" dirty="0"/>
              <a:t>				</a:t>
            </a:r>
            <a:endParaRPr lang="en-US" sz="2800" dirty="0" smtClean="0"/>
          </a:p>
          <a:p>
            <a:endParaRPr lang="en-US" sz="2800" dirty="0"/>
          </a:p>
          <a:p>
            <a:pPr algn="r"/>
            <a:r>
              <a:rPr lang="en-US" sz="2000" dirty="0" smtClean="0"/>
              <a:t>1 </a:t>
            </a:r>
            <a:r>
              <a:rPr lang="en-US" sz="2000" dirty="0"/>
              <a:t>Corinthians 13:4-5, ESV </a:t>
            </a:r>
          </a:p>
          <a:p>
            <a:pPr marL="457200" indent="-457200">
              <a:buFont typeface="Arial" charset="0"/>
              <a:buChar char="•"/>
            </a:pPr>
            <a:endParaRPr lang="en-US" sz="2400" dirty="0"/>
          </a:p>
        </p:txBody>
      </p:sp>
    </p:spTree>
    <p:extLst>
      <p:ext uri="{BB962C8B-B14F-4D97-AF65-F5344CB8AC3E}">
        <p14:creationId xmlns:p14="http://schemas.microsoft.com/office/powerpoint/2010/main" val="1544054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97" y="-5178"/>
            <a:ext cx="9152415" cy="6863178"/>
          </a:xfrm>
          <a:prstGeom prst="rect">
            <a:avLst/>
          </a:prstGeom>
        </p:spPr>
      </p:pic>
      <p:sp>
        <p:nvSpPr>
          <p:cNvPr id="8" name="Rectangle 7"/>
          <p:cNvSpPr/>
          <p:nvPr/>
        </p:nvSpPr>
        <p:spPr>
          <a:xfrm>
            <a:off x="560070" y="6384905"/>
            <a:ext cx="6252210" cy="276999"/>
          </a:xfrm>
          <a:prstGeom prst="rect">
            <a:avLst/>
          </a:prstGeom>
        </p:spPr>
        <p:txBody>
          <a:bodyPr wrap="square">
            <a:spAutoFit/>
          </a:bodyPr>
          <a:lstStyle/>
          <a:p>
            <a:r>
              <a:rPr lang="en-US" sz="1200" dirty="0">
                <a:solidFill>
                  <a:srgbClr val="7030A0"/>
                </a:solidFill>
              </a:rPr>
              <a:t>Becoming one Flesh: </a:t>
            </a:r>
            <a:r>
              <a:rPr lang="en-US" sz="1200" dirty="0" smtClean="0">
                <a:solidFill>
                  <a:srgbClr val="7030A0"/>
                </a:solidFill>
              </a:rPr>
              <a:t>God’s </a:t>
            </a:r>
            <a:r>
              <a:rPr lang="en-US" sz="1200" dirty="0">
                <a:solidFill>
                  <a:srgbClr val="7030A0"/>
                </a:solidFill>
              </a:rPr>
              <a:t>Plan for Intimacy in Marriage</a:t>
            </a:r>
          </a:p>
        </p:txBody>
      </p:sp>
      <p:sp>
        <p:nvSpPr>
          <p:cNvPr id="4" name="TextBox 3"/>
          <p:cNvSpPr txBox="1"/>
          <p:nvPr/>
        </p:nvSpPr>
        <p:spPr>
          <a:xfrm>
            <a:off x="2560320" y="152936"/>
            <a:ext cx="5720715" cy="584775"/>
          </a:xfrm>
          <a:prstGeom prst="rect">
            <a:avLst/>
          </a:prstGeom>
          <a:noFill/>
        </p:spPr>
        <p:txBody>
          <a:bodyPr wrap="square" rtlCol="0">
            <a:spAutoFit/>
          </a:bodyPr>
          <a:lstStyle/>
          <a:p>
            <a:pPr algn="r"/>
            <a:r>
              <a:rPr lang="en-US" sz="3200" b="1" dirty="0" smtClean="0">
                <a:solidFill>
                  <a:schemeClr val="bg1">
                    <a:lumMod val="95000"/>
                  </a:schemeClr>
                </a:solidFill>
                <a:latin typeface="+mj-lt"/>
              </a:rPr>
              <a:t>Dimensions of Intimacy</a:t>
            </a:r>
            <a:endParaRPr lang="en-US" sz="1600" dirty="0">
              <a:solidFill>
                <a:schemeClr val="bg1">
                  <a:lumMod val="95000"/>
                </a:schemeClr>
              </a:solidFill>
            </a:endParaRPr>
          </a:p>
        </p:txBody>
      </p:sp>
      <p:sp>
        <p:nvSpPr>
          <p:cNvPr id="2" name="TextBox 1"/>
          <p:cNvSpPr txBox="1"/>
          <p:nvPr/>
        </p:nvSpPr>
        <p:spPr>
          <a:xfrm>
            <a:off x="811530" y="2320290"/>
            <a:ext cx="6915150" cy="3724096"/>
          </a:xfrm>
          <a:prstGeom prst="rect">
            <a:avLst/>
          </a:prstGeom>
          <a:noFill/>
        </p:spPr>
        <p:txBody>
          <a:bodyPr wrap="square" rtlCol="0">
            <a:spAutoFit/>
          </a:bodyPr>
          <a:lstStyle/>
          <a:p>
            <a:r>
              <a:rPr lang="en-US" sz="3600" b="1" dirty="0" smtClean="0"/>
              <a:t>Spiritual Intimacy</a:t>
            </a:r>
          </a:p>
          <a:p>
            <a:endParaRPr lang="en-US" sz="3600" b="1" dirty="0"/>
          </a:p>
          <a:p>
            <a:pPr marL="285750" indent="-285750">
              <a:buFont typeface="Arial" charset="0"/>
              <a:buChar char="•"/>
            </a:pPr>
            <a:r>
              <a:rPr lang="en-US" sz="3600" dirty="0" smtClean="0"/>
              <a:t>sharing </a:t>
            </a:r>
            <a:r>
              <a:rPr lang="en-US" sz="3600" dirty="0"/>
              <a:t>spiritual beliefs, values and </a:t>
            </a:r>
            <a:r>
              <a:rPr lang="en-US" sz="3600" dirty="0" smtClean="0"/>
              <a:t>experiences</a:t>
            </a:r>
          </a:p>
          <a:p>
            <a:pPr marL="285750" indent="-285750">
              <a:buFont typeface="Arial" charset="0"/>
              <a:buChar char="•"/>
            </a:pPr>
            <a:endParaRPr lang="en-US" sz="2000" dirty="0" smtClean="0"/>
          </a:p>
          <a:p>
            <a:pPr marL="285750" indent="-285750">
              <a:buFont typeface="Arial" charset="0"/>
              <a:buChar char="•"/>
            </a:pPr>
            <a:r>
              <a:rPr lang="en-US" sz="3600" dirty="0" smtClean="0"/>
              <a:t>Completes the picture of “two becoming one.”</a:t>
            </a:r>
            <a:endParaRPr lang="en-US" sz="3600" dirty="0"/>
          </a:p>
        </p:txBody>
      </p:sp>
    </p:spTree>
    <p:extLst>
      <p:ext uri="{BB962C8B-B14F-4D97-AF65-F5344CB8AC3E}">
        <p14:creationId xmlns:p14="http://schemas.microsoft.com/office/powerpoint/2010/main" val="7340617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57" y="-5178"/>
            <a:ext cx="9152415" cy="6863178"/>
          </a:xfrm>
          <a:prstGeom prst="rect">
            <a:avLst/>
          </a:prstGeom>
        </p:spPr>
      </p:pic>
      <p:sp>
        <p:nvSpPr>
          <p:cNvPr id="8" name="Rectangle 7"/>
          <p:cNvSpPr/>
          <p:nvPr/>
        </p:nvSpPr>
        <p:spPr>
          <a:xfrm>
            <a:off x="560070" y="6384905"/>
            <a:ext cx="6252210" cy="276999"/>
          </a:xfrm>
          <a:prstGeom prst="rect">
            <a:avLst/>
          </a:prstGeom>
        </p:spPr>
        <p:txBody>
          <a:bodyPr wrap="square">
            <a:spAutoFit/>
          </a:bodyPr>
          <a:lstStyle/>
          <a:p>
            <a:r>
              <a:rPr lang="en-US" sz="1200" dirty="0">
                <a:solidFill>
                  <a:srgbClr val="7030A0"/>
                </a:solidFill>
              </a:rPr>
              <a:t>Becoming one Flesh: </a:t>
            </a:r>
            <a:r>
              <a:rPr lang="en-US" sz="1200" dirty="0" smtClean="0">
                <a:solidFill>
                  <a:srgbClr val="7030A0"/>
                </a:solidFill>
              </a:rPr>
              <a:t>God’s </a:t>
            </a:r>
            <a:r>
              <a:rPr lang="en-US" sz="1200" dirty="0">
                <a:solidFill>
                  <a:srgbClr val="7030A0"/>
                </a:solidFill>
              </a:rPr>
              <a:t>Plan for Intimacy in Marriage</a:t>
            </a:r>
          </a:p>
        </p:txBody>
      </p:sp>
      <p:sp>
        <p:nvSpPr>
          <p:cNvPr id="4" name="TextBox 3"/>
          <p:cNvSpPr txBox="1"/>
          <p:nvPr/>
        </p:nvSpPr>
        <p:spPr>
          <a:xfrm>
            <a:off x="1828800" y="152936"/>
            <a:ext cx="6452235" cy="584775"/>
          </a:xfrm>
          <a:prstGeom prst="rect">
            <a:avLst/>
          </a:prstGeom>
          <a:noFill/>
        </p:spPr>
        <p:txBody>
          <a:bodyPr wrap="square" rtlCol="0">
            <a:spAutoFit/>
          </a:bodyPr>
          <a:lstStyle/>
          <a:p>
            <a:pPr algn="r"/>
            <a:r>
              <a:rPr lang="en-US" sz="3200" b="1" dirty="0" smtClean="0">
                <a:solidFill>
                  <a:schemeClr val="bg1">
                    <a:lumMod val="95000"/>
                  </a:schemeClr>
                </a:solidFill>
                <a:latin typeface="+mj-lt"/>
              </a:rPr>
              <a:t>Maintaining Oneness </a:t>
            </a:r>
            <a:r>
              <a:rPr lang="en-US" sz="3200" b="1" smtClean="0">
                <a:solidFill>
                  <a:schemeClr val="bg1">
                    <a:lumMod val="95000"/>
                  </a:schemeClr>
                </a:solidFill>
                <a:latin typeface="+mj-lt"/>
              </a:rPr>
              <a:t>and Intimacy</a:t>
            </a:r>
            <a:endParaRPr lang="en-US" sz="1600" dirty="0">
              <a:solidFill>
                <a:schemeClr val="bg1">
                  <a:lumMod val="95000"/>
                </a:schemeClr>
              </a:solidFill>
            </a:endParaRPr>
          </a:p>
        </p:txBody>
      </p:sp>
      <p:sp>
        <p:nvSpPr>
          <p:cNvPr id="2" name="TextBox 1"/>
          <p:cNvSpPr txBox="1"/>
          <p:nvPr/>
        </p:nvSpPr>
        <p:spPr>
          <a:xfrm>
            <a:off x="841610" y="1450926"/>
            <a:ext cx="7269480" cy="4154984"/>
          </a:xfrm>
          <a:prstGeom prst="rect">
            <a:avLst/>
          </a:prstGeom>
          <a:noFill/>
        </p:spPr>
        <p:txBody>
          <a:bodyPr wrap="square" rtlCol="0">
            <a:spAutoFit/>
          </a:bodyPr>
          <a:lstStyle/>
          <a:p>
            <a:r>
              <a:rPr lang="en-US" sz="2200" dirty="0"/>
              <a:t>“Though difficulties, perplexities, and discouragements may arise, let neither husband nor wife harbor the thought that their union is a mistake or a disappointment.  Determine to be all that it is possible to be to each other.  Continue the early attentions.  In every way, encourage each other in fighting the battles of life.  Study to advance the happiness of each other.  Let there be mutual love, mutual forbearance, then marriage, instead of being the end of love, will be as it were the very beginning of love.  The warmth of true friendship, the love that binds heart to heart, is a foretaste of the joys of heaven</a:t>
            </a:r>
            <a:r>
              <a:rPr lang="en-US" sz="2200" dirty="0" smtClean="0"/>
              <a:t>.”</a:t>
            </a:r>
          </a:p>
          <a:p>
            <a:endParaRPr lang="en-US" sz="2200" dirty="0"/>
          </a:p>
          <a:p>
            <a:pPr algn="r"/>
            <a:r>
              <a:rPr lang="en-US" sz="2000" dirty="0"/>
              <a:t>Ellen G. </a:t>
            </a:r>
            <a:r>
              <a:rPr lang="en-US" sz="2000" dirty="0" smtClean="0"/>
              <a:t>White, </a:t>
            </a:r>
            <a:r>
              <a:rPr lang="en-US" sz="2000" i="1" dirty="0" smtClean="0"/>
              <a:t>The </a:t>
            </a:r>
            <a:r>
              <a:rPr lang="en-US" sz="2000" i="1" dirty="0"/>
              <a:t>Adventist Home, </a:t>
            </a:r>
            <a:r>
              <a:rPr lang="en-US" sz="2000" dirty="0"/>
              <a:t>p. 106 </a:t>
            </a:r>
          </a:p>
        </p:txBody>
      </p:sp>
    </p:spTree>
    <p:extLst>
      <p:ext uri="{BB962C8B-B14F-4D97-AF65-F5344CB8AC3E}">
        <p14:creationId xmlns:p14="http://schemas.microsoft.com/office/powerpoint/2010/main" val="18153502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57" y="-5178"/>
            <a:ext cx="9152415" cy="6863178"/>
          </a:xfrm>
          <a:prstGeom prst="rect">
            <a:avLst/>
          </a:prstGeom>
        </p:spPr>
      </p:pic>
      <p:sp>
        <p:nvSpPr>
          <p:cNvPr id="8" name="Rectangle 7"/>
          <p:cNvSpPr/>
          <p:nvPr/>
        </p:nvSpPr>
        <p:spPr>
          <a:xfrm>
            <a:off x="560070" y="6384905"/>
            <a:ext cx="6252210" cy="276999"/>
          </a:xfrm>
          <a:prstGeom prst="rect">
            <a:avLst/>
          </a:prstGeom>
        </p:spPr>
        <p:txBody>
          <a:bodyPr wrap="square">
            <a:spAutoFit/>
          </a:bodyPr>
          <a:lstStyle/>
          <a:p>
            <a:r>
              <a:rPr lang="en-US" sz="1200" dirty="0">
                <a:solidFill>
                  <a:srgbClr val="7030A0"/>
                </a:solidFill>
              </a:rPr>
              <a:t>Becoming one Flesh: </a:t>
            </a:r>
            <a:r>
              <a:rPr lang="en-US" sz="1200" dirty="0" smtClean="0">
                <a:solidFill>
                  <a:srgbClr val="7030A0"/>
                </a:solidFill>
              </a:rPr>
              <a:t>God’s </a:t>
            </a:r>
            <a:r>
              <a:rPr lang="en-US" sz="1200" dirty="0">
                <a:solidFill>
                  <a:srgbClr val="7030A0"/>
                </a:solidFill>
              </a:rPr>
              <a:t>Plan for Intimacy in Marriage</a:t>
            </a:r>
          </a:p>
        </p:txBody>
      </p:sp>
      <p:sp>
        <p:nvSpPr>
          <p:cNvPr id="4" name="TextBox 3"/>
          <p:cNvSpPr txBox="1"/>
          <p:nvPr/>
        </p:nvSpPr>
        <p:spPr>
          <a:xfrm>
            <a:off x="1828800" y="152936"/>
            <a:ext cx="6452235" cy="584775"/>
          </a:xfrm>
          <a:prstGeom prst="rect">
            <a:avLst/>
          </a:prstGeom>
          <a:noFill/>
        </p:spPr>
        <p:txBody>
          <a:bodyPr wrap="square" rtlCol="0">
            <a:spAutoFit/>
          </a:bodyPr>
          <a:lstStyle/>
          <a:p>
            <a:pPr algn="r"/>
            <a:r>
              <a:rPr lang="en-US" sz="3200" b="1" dirty="0" smtClean="0">
                <a:solidFill>
                  <a:schemeClr val="bg1">
                    <a:lumMod val="95000"/>
                  </a:schemeClr>
                </a:solidFill>
                <a:latin typeface="+mj-lt"/>
              </a:rPr>
              <a:t>Maintaining Oneness </a:t>
            </a:r>
            <a:r>
              <a:rPr lang="en-US" sz="3200" b="1" smtClean="0">
                <a:solidFill>
                  <a:schemeClr val="bg1">
                    <a:lumMod val="95000"/>
                  </a:schemeClr>
                </a:solidFill>
                <a:latin typeface="+mj-lt"/>
              </a:rPr>
              <a:t>and Intimacy</a:t>
            </a:r>
            <a:endParaRPr lang="en-US" sz="1600" dirty="0">
              <a:solidFill>
                <a:schemeClr val="bg1">
                  <a:lumMod val="95000"/>
                </a:schemeClr>
              </a:solidFill>
            </a:endParaRPr>
          </a:p>
        </p:txBody>
      </p:sp>
      <p:sp>
        <p:nvSpPr>
          <p:cNvPr id="2" name="TextBox 1"/>
          <p:cNvSpPr txBox="1"/>
          <p:nvPr/>
        </p:nvSpPr>
        <p:spPr>
          <a:xfrm>
            <a:off x="841610" y="1450926"/>
            <a:ext cx="7269480" cy="4278094"/>
          </a:xfrm>
          <a:prstGeom prst="rect">
            <a:avLst/>
          </a:prstGeom>
          <a:noFill/>
        </p:spPr>
        <p:txBody>
          <a:bodyPr wrap="square" rtlCol="0">
            <a:spAutoFit/>
          </a:bodyPr>
          <a:lstStyle/>
          <a:p>
            <a:pPr marL="457200" indent="-457200">
              <a:buFont typeface="Arial" charset="0"/>
              <a:buChar char="•"/>
            </a:pPr>
            <a:r>
              <a:rPr lang="en-US" sz="3200" b="1" dirty="0" smtClean="0"/>
              <a:t>Trust</a:t>
            </a:r>
            <a:r>
              <a:rPr lang="en-US" sz="3200" dirty="0" smtClean="0"/>
              <a:t>- </a:t>
            </a:r>
            <a:r>
              <a:rPr lang="en-US" sz="2400" dirty="0" smtClean="0"/>
              <a:t>Knowing and being known is a risky venture</a:t>
            </a:r>
          </a:p>
          <a:p>
            <a:endParaRPr lang="en-US" sz="3200" dirty="0"/>
          </a:p>
          <a:p>
            <a:pPr marL="457200" indent="-457200">
              <a:buFont typeface="Arial" charset="0"/>
              <a:buChar char="•"/>
            </a:pPr>
            <a:r>
              <a:rPr lang="en-US" sz="3200" b="1" dirty="0" smtClean="0"/>
              <a:t>Attention</a:t>
            </a:r>
            <a:r>
              <a:rPr lang="en-US" sz="3200" dirty="0" smtClean="0"/>
              <a:t>- </a:t>
            </a:r>
            <a:r>
              <a:rPr lang="en-US" sz="2400" dirty="0" smtClean="0"/>
              <a:t>Couples must be willing </a:t>
            </a:r>
            <a:r>
              <a:rPr lang="en-US" sz="2400" dirty="0"/>
              <a:t>to each other not just with their ears, but with their eyes and their </a:t>
            </a:r>
            <a:r>
              <a:rPr lang="en-US" sz="2400" dirty="0" smtClean="0"/>
              <a:t>hearts </a:t>
            </a:r>
          </a:p>
          <a:p>
            <a:endParaRPr lang="en-US" sz="3200" dirty="0"/>
          </a:p>
          <a:p>
            <a:pPr marL="457200" indent="-457200">
              <a:buFont typeface="Arial" charset="0"/>
              <a:buChar char="•"/>
            </a:pPr>
            <a:r>
              <a:rPr lang="en-US" sz="3200" b="1" dirty="0" smtClean="0"/>
              <a:t>Availability</a:t>
            </a:r>
            <a:r>
              <a:rPr lang="en-US" sz="3200" dirty="0" smtClean="0"/>
              <a:t>- </a:t>
            </a:r>
            <a:r>
              <a:rPr lang="en-US" sz="2400" dirty="0"/>
              <a:t>Couples must be available to each other in all dimensions of </a:t>
            </a:r>
            <a:r>
              <a:rPr lang="en-US" sz="2400" dirty="0" smtClean="0"/>
              <a:t>intimacy </a:t>
            </a:r>
          </a:p>
          <a:p>
            <a:endParaRPr lang="en-US" sz="2000" dirty="0"/>
          </a:p>
          <a:p>
            <a:endParaRPr lang="en-US" sz="2000" dirty="0"/>
          </a:p>
        </p:txBody>
      </p:sp>
    </p:spTree>
    <p:extLst>
      <p:ext uri="{BB962C8B-B14F-4D97-AF65-F5344CB8AC3E}">
        <p14:creationId xmlns:p14="http://schemas.microsoft.com/office/powerpoint/2010/main" val="9959858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98" y="0"/>
            <a:ext cx="9152415" cy="6863178"/>
          </a:xfrm>
          <a:prstGeom prst="rect">
            <a:avLst/>
          </a:prstGeom>
        </p:spPr>
      </p:pic>
      <p:sp>
        <p:nvSpPr>
          <p:cNvPr id="8" name="Rectangle 7"/>
          <p:cNvSpPr/>
          <p:nvPr/>
        </p:nvSpPr>
        <p:spPr>
          <a:xfrm>
            <a:off x="560070" y="6384905"/>
            <a:ext cx="6252210" cy="276999"/>
          </a:xfrm>
          <a:prstGeom prst="rect">
            <a:avLst/>
          </a:prstGeom>
        </p:spPr>
        <p:txBody>
          <a:bodyPr wrap="square">
            <a:spAutoFit/>
          </a:bodyPr>
          <a:lstStyle/>
          <a:p>
            <a:r>
              <a:rPr lang="en-US" sz="1200" dirty="0">
                <a:solidFill>
                  <a:srgbClr val="7030A0"/>
                </a:solidFill>
              </a:rPr>
              <a:t>Becoming one Flesh: </a:t>
            </a:r>
            <a:r>
              <a:rPr lang="en-US" sz="1200" dirty="0" smtClean="0">
                <a:solidFill>
                  <a:srgbClr val="7030A0"/>
                </a:solidFill>
              </a:rPr>
              <a:t>God’s </a:t>
            </a:r>
            <a:r>
              <a:rPr lang="en-US" sz="1200" dirty="0">
                <a:solidFill>
                  <a:srgbClr val="7030A0"/>
                </a:solidFill>
              </a:rPr>
              <a:t>Plan for Intimacy in Marriage</a:t>
            </a:r>
          </a:p>
        </p:txBody>
      </p:sp>
      <p:sp>
        <p:nvSpPr>
          <p:cNvPr id="4" name="TextBox 3"/>
          <p:cNvSpPr txBox="1"/>
          <p:nvPr/>
        </p:nvSpPr>
        <p:spPr>
          <a:xfrm>
            <a:off x="2560320" y="152936"/>
            <a:ext cx="5720715" cy="584775"/>
          </a:xfrm>
          <a:prstGeom prst="rect">
            <a:avLst/>
          </a:prstGeom>
          <a:noFill/>
        </p:spPr>
        <p:txBody>
          <a:bodyPr wrap="square" rtlCol="0">
            <a:spAutoFit/>
          </a:bodyPr>
          <a:lstStyle/>
          <a:p>
            <a:pPr algn="r"/>
            <a:r>
              <a:rPr lang="en-US" sz="3200" b="1" dirty="0" smtClean="0">
                <a:solidFill>
                  <a:schemeClr val="bg1">
                    <a:lumMod val="95000"/>
                  </a:schemeClr>
                </a:solidFill>
                <a:latin typeface="+mj-lt"/>
              </a:rPr>
              <a:t>Conclusion</a:t>
            </a:r>
            <a:endParaRPr lang="en-US" sz="1600" dirty="0">
              <a:solidFill>
                <a:schemeClr val="bg1">
                  <a:lumMod val="95000"/>
                </a:schemeClr>
              </a:solidFill>
            </a:endParaRPr>
          </a:p>
        </p:txBody>
      </p:sp>
      <p:sp>
        <p:nvSpPr>
          <p:cNvPr id="11" name="TextBox 10"/>
          <p:cNvSpPr txBox="1"/>
          <p:nvPr/>
        </p:nvSpPr>
        <p:spPr>
          <a:xfrm>
            <a:off x="788670" y="1600200"/>
            <a:ext cx="7200900" cy="4093428"/>
          </a:xfrm>
          <a:prstGeom prst="rect">
            <a:avLst/>
          </a:prstGeom>
          <a:noFill/>
        </p:spPr>
        <p:txBody>
          <a:bodyPr wrap="square" rtlCol="0">
            <a:spAutoFit/>
          </a:bodyPr>
          <a:lstStyle/>
          <a:p>
            <a:pPr algn="ctr"/>
            <a:r>
              <a:rPr lang="en-US" sz="2600" dirty="0"/>
              <a:t>	Nurturing oneness and intimacy brings rich rewards to married couples. When couples choose to nurture and maintain oneness, they inoculate their relationship from the natural affliction of growing apart.  It is impossible to grow apart if you are intentionally trying to grow together. And with God on your side, you cannot fail. This is God’s plan—that married couples become a revelation of His immeasurable and unfailing love as </a:t>
            </a:r>
            <a:endParaRPr lang="en-US" sz="2600" dirty="0" smtClean="0"/>
          </a:p>
          <a:p>
            <a:pPr algn="ctr"/>
            <a:r>
              <a:rPr lang="en-US" sz="2600" b="1" dirty="0" smtClean="0"/>
              <a:t>two </a:t>
            </a:r>
            <a:r>
              <a:rPr lang="en-US" sz="2600" b="1" dirty="0"/>
              <a:t>become one. </a:t>
            </a:r>
          </a:p>
        </p:txBody>
      </p:sp>
    </p:spTree>
    <p:extLst>
      <p:ext uri="{BB962C8B-B14F-4D97-AF65-F5344CB8AC3E}">
        <p14:creationId xmlns:p14="http://schemas.microsoft.com/office/powerpoint/2010/main" val="699015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57" y="0"/>
            <a:ext cx="9152415" cy="6863178"/>
          </a:xfrm>
          <a:prstGeom prst="rect">
            <a:avLst/>
          </a:prstGeom>
        </p:spPr>
      </p:pic>
      <p:sp>
        <p:nvSpPr>
          <p:cNvPr id="8" name="Rectangle 7"/>
          <p:cNvSpPr/>
          <p:nvPr/>
        </p:nvSpPr>
        <p:spPr>
          <a:xfrm>
            <a:off x="560070" y="6384905"/>
            <a:ext cx="6252210" cy="276999"/>
          </a:xfrm>
          <a:prstGeom prst="rect">
            <a:avLst/>
          </a:prstGeom>
        </p:spPr>
        <p:txBody>
          <a:bodyPr wrap="square">
            <a:spAutoFit/>
          </a:bodyPr>
          <a:lstStyle/>
          <a:p>
            <a:r>
              <a:rPr lang="en-US" sz="1200" dirty="0">
                <a:solidFill>
                  <a:srgbClr val="7030A0"/>
                </a:solidFill>
              </a:rPr>
              <a:t>Becoming one Flesh: </a:t>
            </a:r>
            <a:r>
              <a:rPr lang="en-US" sz="1200" dirty="0" smtClean="0">
                <a:solidFill>
                  <a:srgbClr val="7030A0"/>
                </a:solidFill>
              </a:rPr>
              <a:t>God’s </a:t>
            </a:r>
            <a:r>
              <a:rPr lang="en-US" sz="1200" dirty="0">
                <a:solidFill>
                  <a:srgbClr val="7030A0"/>
                </a:solidFill>
              </a:rPr>
              <a:t>Plan for Intimacy in Marriage</a:t>
            </a:r>
          </a:p>
        </p:txBody>
      </p:sp>
      <p:sp>
        <p:nvSpPr>
          <p:cNvPr id="4" name="TextBox 3"/>
          <p:cNvSpPr txBox="1"/>
          <p:nvPr/>
        </p:nvSpPr>
        <p:spPr>
          <a:xfrm>
            <a:off x="2560320" y="152936"/>
            <a:ext cx="5720715" cy="584775"/>
          </a:xfrm>
          <a:prstGeom prst="rect">
            <a:avLst/>
          </a:prstGeom>
          <a:noFill/>
        </p:spPr>
        <p:txBody>
          <a:bodyPr wrap="square" rtlCol="0">
            <a:spAutoFit/>
          </a:bodyPr>
          <a:lstStyle/>
          <a:p>
            <a:pPr algn="r"/>
            <a:r>
              <a:rPr lang="en-US" sz="3200" b="1" dirty="0" smtClean="0">
                <a:solidFill>
                  <a:schemeClr val="bg1">
                    <a:lumMod val="95000"/>
                  </a:schemeClr>
                </a:solidFill>
                <a:latin typeface="+mj-lt"/>
              </a:rPr>
              <a:t>Becoming one Flesh</a:t>
            </a:r>
            <a:endParaRPr lang="en-US" sz="1600" dirty="0">
              <a:solidFill>
                <a:schemeClr val="bg1">
                  <a:lumMod val="9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429" y="1337310"/>
            <a:ext cx="7041963" cy="4699744"/>
          </a:xfrm>
          <a:prstGeom prst="rect">
            <a:avLst/>
          </a:prstGeom>
        </p:spPr>
      </p:pic>
    </p:spTree>
    <p:extLst>
      <p:ext uri="{BB962C8B-B14F-4D97-AF65-F5344CB8AC3E}">
        <p14:creationId xmlns:p14="http://schemas.microsoft.com/office/powerpoint/2010/main" val="20421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57" y="0"/>
            <a:ext cx="9152415" cy="6863178"/>
          </a:xfrm>
          <a:prstGeom prst="rect">
            <a:avLst/>
          </a:prstGeom>
        </p:spPr>
      </p:pic>
      <p:sp>
        <p:nvSpPr>
          <p:cNvPr id="8" name="Rectangle 7"/>
          <p:cNvSpPr/>
          <p:nvPr/>
        </p:nvSpPr>
        <p:spPr>
          <a:xfrm>
            <a:off x="560070" y="6384905"/>
            <a:ext cx="6252210" cy="276999"/>
          </a:xfrm>
          <a:prstGeom prst="rect">
            <a:avLst/>
          </a:prstGeom>
        </p:spPr>
        <p:txBody>
          <a:bodyPr wrap="square">
            <a:spAutoFit/>
          </a:bodyPr>
          <a:lstStyle/>
          <a:p>
            <a:r>
              <a:rPr lang="en-US" sz="1200" dirty="0">
                <a:solidFill>
                  <a:srgbClr val="7030A0"/>
                </a:solidFill>
              </a:rPr>
              <a:t>Becoming one Flesh: </a:t>
            </a:r>
            <a:r>
              <a:rPr lang="en-US" sz="1200" dirty="0" smtClean="0">
                <a:solidFill>
                  <a:srgbClr val="7030A0"/>
                </a:solidFill>
              </a:rPr>
              <a:t>God’s </a:t>
            </a:r>
            <a:r>
              <a:rPr lang="en-US" sz="1200" dirty="0">
                <a:solidFill>
                  <a:srgbClr val="7030A0"/>
                </a:solidFill>
              </a:rPr>
              <a:t>Plan for Intimacy in Marriage</a:t>
            </a:r>
          </a:p>
        </p:txBody>
      </p:sp>
      <p:sp>
        <p:nvSpPr>
          <p:cNvPr id="4" name="TextBox 3"/>
          <p:cNvSpPr txBox="1"/>
          <p:nvPr/>
        </p:nvSpPr>
        <p:spPr>
          <a:xfrm>
            <a:off x="2560320" y="152936"/>
            <a:ext cx="5720715" cy="584775"/>
          </a:xfrm>
          <a:prstGeom prst="rect">
            <a:avLst/>
          </a:prstGeom>
          <a:noFill/>
        </p:spPr>
        <p:txBody>
          <a:bodyPr wrap="square" rtlCol="0">
            <a:spAutoFit/>
          </a:bodyPr>
          <a:lstStyle/>
          <a:p>
            <a:pPr algn="r"/>
            <a:r>
              <a:rPr lang="en-US" sz="3200" b="1" dirty="0" smtClean="0">
                <a:solidFill>
                  <a:schemeClr val="bg1">
                    <a:lumMod val="95000"/>
                  </a:schemeClr>
                </a:solidFill>
                <a:latin typeface="+mj-lt"/>
              </a:rPr>
              <a:t>Becoming one Flesh</a:t>
            </a:r>
            <a:endParaRPr lang="en-US" sz="1600" dirty="0">
              <a:solidFill>
                <a:schemeClr val="bg1">
                  <a:lumMod val="95000"/>
                </a:schemeClr>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0" t="4005" r="6220"/>
          <a:stretch/>
        </p:blipFill>
        <p:spPr>
          <a:xfrm>
            <a:off x="982980" y="1603722"/>
            <a:ext cx="6995160" cy="4358233"/>
          </a:xfrm>
          <a:prstGeom prst="rect">
            <a:avLst/>
          </a:prstGeom>
        </p:spPr>
      </p:pic>
      <p:sp>
        <p:nvSpPr>
          <p:cNvPr id="5" name="TextBox 4"/>
          <p:cNvSpPr txBox="1"/>
          <p:nvPr/>
        </p:nvSpPr>
        <p:spPr>
          <a:xfrm>
            <a:off x="1074420" y="1645920"/>
            <a:ext cx="6526530" cy="2800767"/>
          </a:xfrm>
          <a:prstGeom prst="rect">
            <a:avLst/>
          </a:prstGeom>
          <a:noFill/>
        </p:spPr>
        <p:txBody>
          <a:bodyPr wrap="square" rtlCol="0">
            <a:spAutoFit/>
          </a:bodyPr>
          <a:lstStyle/>
          <a:p>
            <a:r>
              <a:rPr lang="en-US" sz="3200" dirty="0" smtClean="0"/>
              <a:t>“I can do all things through Christ who strengthens me.” </a:t>
            </a:r>
          </a:p>
          <a:p>
            <a:endParaRPr lang="en-US" sz="2800" dirty="0"/>
          </a:p>
          <a:p>
            <a:endParaRPr lang="en-US" sz="2800" dirty="0" smtClean="0"/>
          </a:p>
          <a:p>
            <a:endParaRPr lang="en-US" sz="2800" dirty="0"/>
          </a:p>
          <a:p>
            <a:r>
              <a:rPr lang="en-US" sz="2800" dirty="0" smtClean="0"/>
              <a:t>Philippians 4:13</a:t>
            </a:r>
            <a:endParaRPr lang="en-US" sz="2800" dirty="0"/>
          </a:p>
        </p:txBody>
      </p:sp>
    </p:spTree>
    <p:extLst>
      <p:ext uri="{BB962C8B-B14F-4D97-AF65-F5344CB8AC3E}">
        <p14:creationId xmlns:p14="http://schemas.microsoft.com/office/powerpoint/2010/main" val="1308464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57" y="-5178"/>
            <a:ext cx="9152415" cy="6863178"/>
          </a:xfrm>
          <a:prstGeom prst="rect">
            <a:avLst/>
          </a:prstGeom>
        </p:spPr>
      </p:pic>
      <p:sp>
        <p:nvSpPr>
          <p:cNvPr id="8" name="Rectangle 7"/>
          <p:cNvSpPr/>
          <p:nvPr/>
        </p:nvSpPr>
        <p:spPr>
          <a:xfrm>
            <a:off x="560070" y="6384905"/>
            <a:ext cx="6252210" cy="276999"/>
          </a:xfrm>
          <a:prstGeom prst="rect">
            <a:avLst/>
          </a:prstGeom>
        </p:spPr>
        <p:txBody>
          <a:bodyPr wrap="square">
            <a:spAutoFit/>
          </a:bodyPr>
          <a:lstStyle/>
          <a:p>
            <a:r>
              <a:rPr lang="en-US" sz="1200" dirty="0">
                <a:solidFill>
                  <a:srgbClr val="7030A0"/>
                </a:solidFill>
              </a:rPr>
              <a:t>Becoming one Flesh: </a:t>
            </a:r>
            <a:r>
              <a:rPr lang="en-US" sz="1200" dirty="0" smtClean="0">
                <a:solidFill>
                  <a:srgbClr val="7030A0"/>
                </a:solidFill>
              </a:rPr>
              <a:t>God’s </a:t>
            </a:r>
            <a:r>
              <a:rPr lang="en-US" sz="1200" dirty="0">
                <a:solidFill>
                  <a:srgbClr val="7030A0"/>
                </a:solidFill>
              </a:rPr>
              <a:t>Plan for Intimacy in Marriage</a:t>
            </a:r>
          </a:p>
        </p:txBody>
      </p:sp>
      <p:sp>
        <p:nvSpPr>
          <p:cNvPr id="4" name="TextBox 3"/>
          <p:cNvSpPr txBox="1"/>
          <p:nvPr/>
        </p:nvSpPr>
        <p:spPr>
          <a:xfrm>
            <a:off x="2560320" y="152936"/>
            <a:ext cx="5720715" cy="584775"/>
          </a:xfrm>
          <a:prstGeom prst="rect">
            <a:avLst/>
          </a:prstGeom>
          <a:noFill/>
        </p:spPr>
        <p:txBody>
          <a:bodyPr wrap="square" rtlCol="0">
            <a:spAutoFit/>
          </a:bodyPr>
          <a:lstStyle/>
          <a:p>
            <a:pPr algn="r"/>
            <a:r>
              <a:rPr lang="en-US" sz="3200" b="1" dirty="0" smtClean="0">
                <a:solidFill>
                  <a:schemeClr val="bg1">
                    <a:lumMod val="95000"/>
                  </a:schemeClr>
                </a:solidFill>
                <a:latin typeface="+mj-lt"/>
              </a:rPr>
              <a:t>Becoming one Flesh</a:t>
            </a:r>
            <a:endParaRPr lang="en-US" sz="1600" dirty="0">
              <a:solidFill>
                <a:schemeClr val="bg1">
                  <a:lumMod val="95000"/>
                </a:schemeClr>
              </a:solidFill>
            </a:endParaRPr>
          </a:p>
        </p:txBody>
      </p:sp>
      <p:sp>
        <p:nvSpPr>
          <p:cNvPr id="3" name="TextBox 2"/>
          <p:cNvSpPr txBox="1"/>
          <p:nvPr/>
        </p:nvSpPr>
        <p:spPr>
          <a:xfrm>
            <a:off x="1005840" y="1828800"/>
            <a:ext cx="6846570" cy="3508653"/>
          </a:xfrm>
          <a:prstGeom prst="rect">
            <a:avLst/>
          </a:prstGeom>
          <a:noFill/>
        </p:spPr>
        <p:txBody>
          <a:bodyPr wrap="square" rtlCol="0">
            <a:spAutoFit/>
          </a:bodyPr>
          <a:lstStyle/>
          <a:p>
            <a:r>
              <a:rPr lang="en-US" dirty="0"/>
              <a:t> </a:t>
            </a:r>
          </a:p>
          <a:p>
            <a:pPr algn="ctr"/>
            <a:r>
              <a:rPr lang="en-US" sz="3600" dirty="0"/>
              <a:t>“Therefore, a man shall leave his father and mother and be joined to his wife, and </a:t>
            </a:r>
            <a:r>
              <a:rPr lang="en-US" sz="3600" b="1" dirty="0"/>
              <a:t>they shall </a:t>
            </a:r>
            <a:endParaRPr lang="en-US" sz="3600" b="1" dirty="0" smtClean="0"/>
          </a:p>
          <a:p>
            <a:pPr algn="ctr"/>
            <a:r>
              <a:rPr lang="en-US" sz="3600" b="1" dirty="0" smtClean="0"/>
              <a:t>become </a:t>
            </a:r>
            <a:r>
              <a:rPr lang="en-US" sz="3600" b="1" dirty="0"/>
              <a:t>one flesh</a:t>
            </a:r>
            <a:r>
              <a:rPr lang="en-US" sz="3600" dirty="0"/>
              <a:t>.” </a:t>
            </a:r>
            <a:endParaRPr lang="en-US" sz="3600" dirty="0" smtClean="0"/>
          </a:p>
          <a:p>
            <a:endParaRPr lang="en-US" sz="3600" dirty="0"/>
          </a:p>
          <a:p>
            <a:pPr algn="r"/>
            <a:r>
              <a:rPr lang="en-US" sz="2400" dirty="0" smtClean="0"/>
              <a:t>Genesis </a:t>
            </a:r>
            <a:r>
              <a:rPr lang="en-US" sz="2400" dirty="0"/>
              <a:t>2:24</a:t>
            </a:r>
          </a:p>
        </p:txBody>
      </p:sp>
    </p:spTree>
    <p:extLst>
      <p:ext uri="{BB962C8B-B14F-4D97-AF65-F5344CB8AC3E}">
        <p14:creationId xmlns:p14="http://schemas.microsoft.com/office/powerpoint/2010/main" val="1107843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57" y="-5178"/>
            <a:ext cx="9152415" cy="6863178"/>
          </a:xfrm>
          <a:prstGeom prst="rect">
            <a:avLst/>
          </a:prstGeom>
        </p:spPr>
      </p:pic>
      <p:sp>
        <p:nvSpPr>
          <p:cNvPr id="8" name="Rectangle 7"/>
          <p:cNvSpPr/>
          <p:nvPr/>
        </p:nvSpPr>
        <p:spPr>
          <a:xfrm>
            <a:off x="560070" y="6384905"/>
            <a:ext cx="6252210" cy="276999"/>
          </a:xfrm>
          <a:prstGeom prst="rect">
            <a:avLst/>
          </a:prstGeom>
        </p:spPr>
        <p:txBody>
          <a:bodyPr wrap="square">
            <a:spAutoFit/>
          </a:bodyPr>
          <a:lstStyle/>
          <a:p>
            <a:r>
              <a:rPr lang="en-US" sz="1200" dirty="0">
                <a:solidFill>
                  <a:srgbClr val="7030A0"/>
                </a:solidFill>
              </a:rPr>
              <a:t>Becoming one Flesh: </a:t>
            </a:r>
            <a:r>
              <a:rPr lang="en-US" sz="1200" dirty="0" smtClean="0">
                <a:solidFill>
                  <a:srgbClr val="7030A0"/>
                </a:solidFill>
              </a:rPr>
              <a:t>God’s </a:t>
            </a:r>
            <a:r>
              <a:rPr lang="en-US" sz="1200" dirty="0">
                <a:solidFill>
                  <a:srgbClr val="7030A0"/>
                </a:solidFill>
              </a:rPr>
              <a:t>Plan for Intimacy in Marriage</a:t>
            </a:r>
          </a:p>
        </p:txBody>
      </p:sp>
      <p:sp>
        <p:nvSpPr>
          <p:cNvPr id="4" name="TextBox 3"/>
          <p:cNvSpPr txBox="1"/>
          <p:nvPr/>
        </p:nvSpPr>
        <p:spPr>
          <a:xfrm>
            <a:off x="2560320" y="152936"/>
            <a:ext cx="5720715" cy="584775"/>
          </a:xfrm>
          <a:prstGeom prst="rect">
            <a:avLst/>
          </a:prstGeom>
          <a:noFill/>
        </p:spPr>
        <p:txBody>
          <a:bodyPr wrap="square" rtlCol="0">
            <a:spAutoFit/>
          </a:bodyPr>
          <a:lstStyle/>
          <a:p>
            <a:pPr algn="r"/>
            <a:r>
              <a:rPr lang="en-US" sz="3200" b="1" dirty="0" smtClean="0">
                <a:solidFill>
                  <a:schemeClr val="bg1">
                    <a:lumMod val="95000"/>
                  </a:schemeClr>
                </a:solidFill>
                <a:latin typeface="+mj-lt"/>
              </a:rPr>
              <a:t>Understanding of Intimacy</a:t>
            </a:r>
            <a:endParaRPr lang="en-US" sz="1600" dirty="0">
              <a:solidFill>
                <a:schemeClr val="bg1">
                  <a:lumMod val="95000"/>
                </a:schemeClr>
              </a:solidFill>
            </a:endParaRPr>
          </a:p>
        </p:txBody>
      </p:sp>
      <p:sp>
        <p:nvSpPr>
          <p:cNvPr id="2" name="TextBox 1"/>
          <p:cNvSpPr txBox="1"/>
          <p:nvPr/>
        </p:nvSpPr>
        <p:spPr>
          <a:xfrm>
            <a:off x="777240" y="2057400"/>
            <a:ext cx="7406640" cy="4001095"/>
          </a:xfrm>
          <a:prstGeom prst="rect">
            <a:avLst/>
          </a:prstGeom>
          <a:noFill/>
        </p:spPr>
        <p:txBody>
          <a:bodyPr wrap="square" rtlCol="0">
            <a:spAutoFit/>
          </a:bodyPr>
          <a:lstStyle/>
          <a:p>
            <a:r>
              <a:rPr lang="en-US" sz="2800" dirty="0"/>
              <a:t> The one-flesh experience as instructed by God does not only refer to the physical body but is also used to represent the “deepest harmonious unity that exists between people, which is the unity between husband and wife in all its dimensions, emotional, physical and spiritual.” </a:t>
            </a:r>
            <a:endParaRPr lang="en-US" sz="2800" dirty="0" smtClean="0"/>
          </a:p>
          <a:p>
            <a:endParaRPr lang="en-US" dirty="0"/>
          </a:p>
          <a:p>
            <a:endParaRPr lang="en-US" dirty="0" smtClean="0"/>
          </a:p>
          <a:p>
            <a:endParaRPr lang="en-US" dirty="0"/>
          </a:p>
          <a:p>
            <a:endParaRPr lang="en-US" sz="1600" dirty="0" smtClean="0"/>
          </a:p>
          <a:p>
            <a:r>
              <a:rPr lang="en-US" sz="1600" dirty="0" smtClean="0"/>
              <a:t>Davidson</a:t>
            </a:r>
            <a:r>
              <a:rPr lang="en-US" sz="1600" dirty="0"/>
              <a:t>, Richard M. (2007), </a:t>
            </a:r>
            <a:r>
              <a:rPr lang="en-US" sz="1600" i="1" dirty="0"/>
              <a:t>“Flame of Yahweh: Sexuality in the Old Testament”, </a:t>
            </a:r>
            <a:r>
              <a:rPr lang="en-US" sz="1600" dirty="0"/>
              <a:t>p. 47</a:t>
            </a:r>
            <a:r>
              <a:rPr lang="en-US" sz="1600" dirty="0" smtClean="0"/>
              <a:t>.</a:t>
            </a:r>
            <a:endParaRPr lang="en-US" sz="1600" dirty="0"/>
          </a:p>
        </p:txBody>
      </p:sp>
    </p:spTree>
    <p:extLst>
      <p:ext uri="{BB962C8B-B14F-4D97-AF65-F5344CB8AC3E}">
        <p14:creationId xmlns:p14="http://schemas.microsoft.com/office/powerpoint/2010/main" val="901735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47" y="0"/>
            <a:ext cx="9152415" cy="6863178"/>
          </a:xfrm>
          <a:prstGeom prst="rect">
            <a:avLst/>
          </a:prstGeom>
        </p:spPr>
      </p:pic>
      <p:sp>
        <p:nvSpPr>
          <p:cNvPr id="8" name="Rectangle 7"/>
          <p:cNvSpPr/>
          <p:nvPr/>
        </p:nvSpPr>
        <p:spPr>
          <a:xfrm>
            <a:off x="560070" y="6384905"/>
            <a:ext cx="6252210" cy="276999"/>
          </a:xfrm>
          <a:prstGeom prst="rect">
            <a:avLst/>
          </a:prstGeom>
        </p:spPr>
        <p:txBody>
          <a:bodyPr wrap="square">
            <a:spAutoFit/>
          </a:bodyPr>
          <a:lstStyle/>
          <a:p>
            <a:r>
              <a:rPr lang="en-US" sz="1200" dirty="0">
                <a:solidFill>
                  <a:srgbClr val="7030A0"/>
                </a:solidFill>
              </a:rPr>
              <a:t>Becoming one Flesh: </a:t>
            </a:r>
            <a:r>
              <a:rPr lang="en-US" sz="1200" dirty="0" smtClean="0">
                <a:solidFill>
                  <a:srgbClr val="7030A0"/>
                </a:solidFill>
              </a:rPr>
              <a:t>God’s </a:t>
            </a:r>
            <a:r>
              <a:rPr lang="en-US" sz="1200" dirty="0">
                <a:solidFill>
                  <a:srgbClr val="7030A0"/>
                </a:solidFill>
              </a:rPr>
              <a:t>Plan for Intimacy in Marriage</a:t>
            </a:r>
          </a:p>
        </p:txBody>
      </p:sp>
      <p:sp>
        <p:nvSpPr>
          <p:cNvPr id="4" name="TextBox 3"/>
          <p:cNvSpPr txBox="1"/>
          <p:nvPr/>
        </p:nvSpPr>
        <p:spPr>
          <a:xfrm>
            <a:off x="2560320" y="152936"/>
            <a:ext cx="5720715" cy="584775"/>
          </a:xfrm>
          <a:prstGeom prst="rect">
            <a:avLst/>
          </a:prstGeom>
          <a:noFill/>
        </p:spPr>
        <p:txBody>
          <a:bodyPr wrap="square" rtlCol="0">
            <a:spAutoFit/>
          </a:bodyPr>
          <a:lstStyle/>
          <a:p>
            <a:pPr algn="r"/>
            <a:r>
              <a:rPr lang="en-US" sz="3200" b="1" dirty="0">
                <a:solidFill>
                  <a:schemeClr val="bg1">
                    <a:lumMod val="95000"/>
                  </a:schemeClr>
                </a:solidFill>
              </a:rPr>
              <a:t>Understanding of Intimacy</a:t>
            </a:r>
            <a:endParaRPr lang="en-US" sz="1600" dirty="0">
              <a:solidFill>
                <a:schemeClr val="bg1">
                  <a:lumMod val="95000"/>
                </a:schemeClr>
              </a:solidFill>
            </a:endParaRPr>
          </a:p>
        </p:txBody>
      </p:sp>
      <p:sp>
        <p:nvSpPr>
          <p:cNvPr id="3" name="TextBox 2"/>
          <p:cNvSpPr txBox="1"/>
          <p:nvPr/>
        </p:nvSpPr>
        <p:spPr>
          <a:xfrm>
            <a:off x="617221" y="1376094"/>
            <a:ext cx="3749040" cy="4924425"/>
          </a:xfrm>
          <a:prstGeom prst="rect">
            <a:avLst/>
          </a:prstGeom>
          <a:noFill/>
        </p:spPr>
        <p:txBody>
          <a:bodyPr wrap="square" rtlCol="0">
            <a:spAutoFit/>
          </a:bodyPr>
          <a:lstStyle/>
          <a:p>
            <a:r>
              <a:rPr lang="en-US" dirty="0"/>
              <a:t> </a:t>
            </a:r>
          </a:p>
          <a:p>
            <a:pPr algn="ctr"/>
            <a:r>
              <a:rPr lang="en-US" sz="3600" dirty="0"/>
              <a:t>“Therefore, a man shall leave his father and mother and be joined to his wife, and they shall </a:t>
            </a:r>
            <a:r>
              <a:rPr lang="en-US" sz="3600" dirty="0" smtClean="0"/>
              <a:t>become </a:t>
            </a:r>
            <a:r>
              <a:rPr lang="en-US" sz="3600" dirty="0"/>
              <a:t>one flesh</a:t>
            </a:r>
            <a:r>
              <a:rPr lang="en-US" sz="3600" dirty="0" smtClean="0"/>
              <a:t>.”</a:t>
            </a:r>
          </a:p>
          <a:p>
            <a:endParaRPr lang="en-US" sz="2000" dirty="0"/>
          </a:p>
          <a:p>
            <a:pPr algn="ctr"/>
            <a:r>
              <a:rPr lang="en-US" sz="2400" dirty="0" smtClean="0"/>
              <a:t>Genesis 2:24</a:t>
            </a:r>
            <a:endParaRPr lang="en-US" sz="2400"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5660" r="7075"/>
          <a:stretch/>
        </p:blipFill>
        <p:spPr>
          <a:xfrm>
            <a:off x="4366260" y="1866631"/>
            <a:ext cx="3985814" cy="3943350"/>
          </a:xfrm>
          <a:prstGeom prst="rect">
            <a:avLst/>
          </a:prstGeom>
        </p:spPr>
      </p:pic>
    </p:spTree>
    <p:extLst>
      <p:ext uri="{BB962C8B-B14F-4D97-AF65-F5344CB8AC3E}">
        <p14:creationId xmlns:p14="http://schemas.microsoft.com/office/powerpoint/2010/main" val="127256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5" y="-5178"/>
            <a:ext cx="9152415" cy="6863178"/>
          </a:xfrm>
          <a:prstGeom prst="rect">
            <a:avLst/>
          </a:prstGeom>
        </p:spPr>
      </p:pic>
      <p:sp>
        <p:nvSpPr>
          <p:cNvPr id="8" name="Rectangle 7"/>
          <p:cNvSpPr/>
          <p:nvPr/>
        </p:nvSpPr>
        <p:spPr>
          <a:xfrm>
            <a:off x="560070" y="6384905"/>
            <a:ext cx="6252210" cy="276999"/>
          </a:xfrm>
          <a:prstGeom prst="rect">
            <a:avLst/>
          </a:prstGeom>
        </p:spPr>
        <p:txBody>
          <a:bodyPr wrap="square">
            <a:spAutoFit/>
          </a:bodyPr>
          <a:lstStyle/>
          <a:p>
            <a:r>
              <a:rPr lang="en-US" sz="1200" dirty="0">
                <a:solidFill>
                  <a:srgbClr val="7030A0"/>
                </a:solidFill>
              </a:rPr>
              <a:t>Becoming one Flesh: </a:t>
            </a:r>
            <a:r>
              <a:rPr lang="en-US" sz="1200" dirty="0" smtClean="0">
                <a:solidFill>
                  <a:srgbClr val="7030A0"/>
                </a:solidFill>
              </a:rPr>
              <a:t>God’s </a:t>
            </a:r>
            <a:r>
              <a:rPr lang="en-US" sz="1200" dirty="0">
                <a:solidFill>
                  <a:srgbClr val="7030A0"/>
                </a:solidFill>
              </a:rPr>
              <a:t>Plan for Intimacy in Marriage</a:t>
            </a:r>
          </a:p>
        </p:txBody>
      </p:sp>
      <p:sp>
        <p:nvSpPr>
          <p:cNvPr id="4" name="TextBox 3"/>
          <p:cNvSpPr txBox="1"/>
          <p:nvPr/>
        </p:nvSpPr>
        <p:spPr>
          <a:xfrm>
            <a:off x="2560320" y="152936"/>
            <a:ext cx="5720715" cy="584775"/>
          </a:xfrm>
          <a:prstGeom prst="rect">
            <a:avLst/>
          </a:prstGeom>
          <a:noFill/>
        </p:spPr>
        <p:txBody>
          <a:bodyPr wrap="square" rtlCol="0">
            <a:spAutoFit/>
          </a:bodyPr>
          <a:lstStyle/>
          <a:p>
            <a:pPr algn="r"/>
            <a:r>
              <a:rPr lang="en-US" sz="3200" b="1" dirty="0" smtClean="0">
                <a:solidFill>
                  <a:schemeClr val="bg1">
                    <a:lumMod val="95000"/>
                  </a:schemeClr>
                </a:solidFill>
                <a:latin typeface="+mj-lt"/>
              </a:rPr>
              <a:t>Understanding of Intimacy</a:t>
            </a:r>
            <a:endParaRPr lang="en-US" sz="1600" dirty="0">
              <a:solidFill>
                <a:schemeClr val="bg1">
                  <a:lumMod val="95000"/>
                </a:schemeClr>
              </a:solidFill>
            </a:endParaRPr>
          </a:p>
        </p:txBody>
      </p:sp>
      <p:sp>
        <p:nvSpPr>
          <p:cNvPr id="2" name="TextBox 1"/>
          <p:cNvSpPr txBox="1"/>
          <p:nvPr/>
        </p:nvSpPr>
        <p:spPr>
          <a:xfrm>
            <a:off x="994410" y="1828085"/>
            <a:ext cx="6949440" cy="4001095"/>
          </a:xfrm>
          <a:prstGeom prst="rect">
            <a:avLst/>
          </a:prstGeom>
          <a:noFill/>
        </p:spPr>
        <p:txBody>
          <a:bodyPr wrap="square" rtlCol="0">
            <a:spAutoFit/>
          </a:bodyPr>
          <a:lstStyle/>
          <a:p>
            <a:pPr algn="ctr"/>
            <a:r>
              <a:rPr lang="en-US" sz="3200" dirty="0"/>
              <a:t>Then Adam and Eve entered into this experience of </a:t>
            </a:r>
            <a:r>
              <a:rPr lang="en-US" sz="3200" dirty="0" smtClean="0"/>
              <a:t>oneness in verse 25.</a:t>
            </a:r>
            <a:endParaRPr lang="en-US" sz="3200" dirty="0"/>
          </a:p>
          <a:p>
            <a:pPr algn="ctr"/>
            <a:endParaRPr lang="en-US" sz="3200" dirty="0" smtClean="0"/>
          </a:p>
          <a:p>
            <a:pPr algn="ctr"/>
            <a:endParaRPr lang="en-US" sz="3200" dirty="0"/>
          </a:p>
          <a:p>
            <a:pPr algn="ctr"/>
            <a:r>
              <a:rPr lang="en-US" sz="3200" b="1" dirty="0"/>
              <a:t>“And they were naked, the man and his wife, and were not ashamed.” </a:t>
            </a:r>
          </a:p>
          <a:p>
            <a:pPr algn="ctr"/>
            <a:endParaRPr lang="en-US" sz="3200" b="1" dirty="0"/>
          </a:p>
          <a:p>
            <a:endParaRPr lang="en-US" sz="1200" dirty="0"/>
          </a:p>
          <a:p>
            <a:pPr algn="r"/>
            <a:r>
              <a:rPr lang="en-US" dirty="0"/>
              <a:t>Genesis </a:t>
            </a:r>
            <a:r>
              <a:rPr lang="en-US" dirty="0" smtClean="0"/>
              <a:t>2:25</a:t>
            </a:r>
            <a:endParaRPr lang="en-US" dirty="0"/>
          </a:p>
        </p:txBody>
      </p:sp>
    </p:spTree>
    <p:extLst>
      <p:ext uri="{BB962C8B-B14F-4D97-AF65-F5344CB8AC3E}">
        <p14:creationId xmlns:p14="http://schemas.microsoft.com/office/powerpoint/2010/main" val="682552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57" y="-5178"/>
            <a:ext cx="9152415" cy="6863178"/>
          </a:xfrm>
          <a:prstGeom prst="rect">
            <a:avLst/>
          </a:prstGeom>
        </p:spPr>
      </p:pic>
      <p:sp>
        <p:nvSpPr>
          <p:cNvPr id="8" name="Rectangle 7"/>
          <p:cNvSpPr/>
          <p:nvPr/>
        </p:nvSpPr>
        <p:spPr>
          <a:xfrm>
            <a:off x="560070" y="6384905"/>
            <a:ext cx="6252210" cy="276999"/>
          </a:xfrm>
          <a:prstGeom prst="rect">
            <a:avLst/>
          </a:prstGeom>
        </p:spPr>
        <p:txBody>
          <a:bodyPr wrap="square">
            <a:spAutoFit/>
          </a:bodyPr>
          <a:lstStyle/>
          <a:p>
            <a:r>
              <a:rPr lang="en-US" sz="1200" dirty="0">
                <a:solidFill>
                  <a:srgbClr val="7030A0"/>
                </a:solidFill>
              </a:rPr>
              <a:t>Becoming one Flesh: </a:t>
            </a:r>
            <a:r>
              <a:rPr lang="en-US" sz="1200" dirty="0" smtClean="0">
                <a:solidFill>
                  <a:srgbClr val="7030A0"/>
                </a:solidFill>
              </a:rPr>
              <a:t>God’s </a:t>
            </a:r>
            <a:r>
              <a:rPr lang="en-US" sz="1200" dirty="0">
                <a:solidFill>
                  <a:srgbClr val="7030A0"/>
                </a:solidFill>
              </a:rPr>
              <a:t>Plan for Intimacy in Marriage</a:t>
            </a:r>
          </a:p>
        </p:txBody>
      </p:sp>
      <p:sp>
        <p:nvSpPr>
          <p:cNvPr id="4" name="TextBox 3"/>
          <p:cNvSpPr txBox="1"/>
          <p:nvPr/>
        </p:nvSpPr>
        <p:spPr>
          <a:xfrm>
            <a:off x="2560320" y="152936"/>
            <a:ext cx="5720715" cy="584775"/>
          </a:xfrm>
          <a:prstGeom prst="rect">
            <a:avLst/>
          </a:prstGeom>
          <a:noFill/>
        </p:spPr>
        <p:txBody>
          <a:bodyPr wrap="square" rtlCol="0">
            <a:spAutoFit/>
          </a:bodyPr>
          <a:lstStyle/>
          <a:p>
            <a:pPr algn="r"/>
            <a:r>
              <a:rPr lang="en-US" sz="3200" b="1" dirty="0" smtClean="0">
                <a:solidFill>
                  <a:schemeClr val="bg1">
                    <a:lumMod val="95000"/>
                  </a:schemeClr>
                </a:solidFill>
                <a:latin typeface="+mj-lt"/>
              </a:rPr>
              <a:t>Leaving and Cleaving</a:t>
            </a:r>
            <a:endParaRPr lang="en-US" sz="1600" dirty="0">
              <a:solidFill>
                <a:schemeClr val="bg1">
                  <a:lumMod val="95000"/>
                </a:schemeClr>
              </a:solidFill>
            </a:endParaRPr>
          </a:p>
        </p:txBody>
      </p:sp>
      <p:sp>
        <p:nvSpPr>
          <p:cNvPr id="2" name="TextBox 1"/>
          <p:cNvSpPr txBox="1"/>
          <p:nvPr/>
        </p:nvSpPr>
        <p:spPr>
          <a:xfrm>
            <a:off x="1173080" y="2272249"/>
            <a:ext cx="6606540" cy="2308324"/>
          </a:xfrm>
          <a:prstGeom prst="rect">
            <a:avLst/>
          </a:prstGeom>
          <a:noFill/>
        </p:spPr>
        <p:txBody>
          <a:bodyPr wrap="square" rtlCol="0">
            <a:spAutoFit/>
          </a:bodyPr>
          <a:lstStyle/>
          <a:p>
            <a:pPr algn="ctr"/>
            <a:r>
              <a:rPr lang="en-US" sz="3600" dirty="0" smtClean="0"/>
              <a:t>Leaving is essential if cleaving </a:t>
            </a:r>
            <a:r>
              <a:rPr lang="en-US" sz="3600" smtClean="0"/>
              <a:t>is </a:t>
            </a:r>
          </a:p>
          <a:p>
            <a:pPr algn="ctr"/>
            <a:r>
              <a:rPr lang="en-US" sz="3600" dirty="0" smtClean="0"/>
              <a:t>to take place—in essence, </a:t>
            </a:r>
          </a:p>
          <a:p>
            <a:pPr algn="ctr"/>
            <a:r>
              <a:rPr lang="en-US" sz="3600" dirty="0" smtClean="0"/>
              <a:t>cleaving is another critical step </a:t>
            </a:r>
          </a:p>
          <a:p>
            <a:pPr algn="ctr"/>
            <a:r>
              <a:rPr lang="en-US" sz="3600" dirty="0" smtClean="0"/>
              <a:t>towards intimacy.  </a:t>
            </a:r>
            <a:endParaRPr lang="en-US" sz="3600" dirty="0"/>
          </a:p>
        </p:txBody>
      </p:sp>
    </p:spTree>
    <p:extLst>
      <p:ext uri="{BB962C8B-B14F-4D97-AF65-F5344CB8AC3E}">
        <p14:creationId xmlns:p14="http://schemas.microsoft.com/office/powerpoint/2010/main" val="1950750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57" y="0"/>
            <a:ext cx="9152415" cy="6863178"/>
          </a:xfrm>
          <a:prstGeom prst="rect">
            <a:avLst/>
          </a:prstGeom>
        </p:spPr>
      </p:pic>
      <p:sp>
        <p:nvSpPr>
          <p:cNvPr id="8" name="Rectangle 7"/>
          <p:cNvSpPr/>
          <p:nvPr/>
        </p:nvSpPr>
        <p:spPr>
          <a:xfrm>
            <a:off x="560070" y="6384905"/>
            <a:ext cx="6252210" cy="276999"/>
          </a:xfrm>
          <a:prstGeom prst="rect">
            <a:avLst/>
          </a:prstGeom>
        </p:spPr>
        <p:txBody>
          <a:bodyPr wrap="square">
            <a:spAutoFit/>
          </a:bodyPr>
          <a:lstStyle/>
          <a:p>
            <a:r>
              <a:rPr lang="en-US" sz="1200" dirty="0">
                <a:solidFill>
                  <a:srgbClr val="7030A0"/>
                </a:solidFill>
              </a:rPr>
              <a:t>Becoming one Flesh: </a:t>
            </a:r>
            <a:r>
              <a:rPr lang="en-US" sz="1200" dirty="0" smtClean="0">
                <a:solidFill>
                  <a:srgbClr val="7030A0"/>
                </a:solidFill>
              </a:rPr>
              <a:t>God’s </a:t>
            </a:r>
            <a:r>
              <a:rPr lang="en-US" sz="1200" dirty="0">
                <a:solidFill>
                  <a:srgbClr val="7030A0"/>
                </a:solidFill>
              </a:rPr>
              <a:t>Plan for Intimacy in Marriage</a:t>
            </a:r>
          </a:p>
        </p:txBody>
      </p:sp>
      <p:sp>
        <p:nvSpPr>
          <p:cNvPr id="4" name="TextBox 3"/>
          <p:cNvSpPr txBox="1"/>
          <p:nvPr/>
        </p:nvSpPr>
        <p:spPr>
          <a:xfrm>
            <a:off x="2560320" y="152936"/>
            <a:ext cx="5720715" cy="584775"/>
          </a:xfrm>
          <a:prstGeom prst="rect">
            <a:avLst/>
          </a:prstGeom>
          <a:noFill/>
        </p:spPr>
        <p:txBody>
          <a:bodyPr wrap="square" rtlCol="0">
            <a:spAutoFit/>
          </a:bodyPr>
          <a:lstStyle/>
          <a:p>
            <a:pPr algn="r"/>
            <a:r>
              <a:rPr lang="en-US" sz="3200" b="1" dirty="0" smtClean="0">
                <a:solidFill>
                  <a:schemeClr val="bg1">
                    <a:lumMod val="95000"/>
                  </a:schemeClr>
                </a:solidFill>
                <a:latin typeface="+mj-lt"/>
              </a:rPr>
              <a:t>Leaving and Cleaving</a:t>
            </a:r>
            <a:endParaRPr lang="en-US" sz="1600" dirty="0">
              <a:solidFill>
                <a:schemeClr val="bg1">
                  <a:lumMod val="95000"/>
                </a:schemeClr>
              </a:solidFill>
            </a:endParaRPr>
          </a:p>
        </p:txBody>
      </p:sp>
      <p:sp>
        <p:nvSpPr>
          <p:cNvPr id="2" name="TextBox 1"/>
          <p:cNvSpPr txBox="1"/>
          <p:nvPr/>
        </p:nvSpPr>
        <p:spPr>
          <a:xfrm>
            <a:off x="822960" y="1737360"/>
            <a:ext cx="7303770" cy="4708981"/>
          </a:xfrm>
          <a:prstGeom prst="rect">
            <a:avLst/>
          </a:prstGeom>
          <a:noFill/>
        </p:spPr>
        <p:txBody>
          <a:bodyPr wrap="square" rtlCol="0">
            <a:spAutoFit/>
          </a:bodyPr>
          <a:lstStyle/>
          <a:p>
            <a:pPr algn="ctr"/>
            <a:r>
              <a:rPr lang="en-US" sz="3200" dirty="0"/>
              <a:t>“However carefully and wisely marriage may have been entered into, few couples are completely united when the marriage ceremony is performed.  </a:t>
            </a:r>
            <a:endParaRPr lang="en-US" sz="3200" dirty="0" smtClean="0"/>
          </a:p>
          <a:p>
            <a:pPr algn="ctr"/>
            <a:r>
              <a:rPr lang="en-US" sz="3200" dirty="0" smtClean="0"/>
              <a:t>The </a:t>
            </a:r>
            <a:r>
              <a:rPr lang="en-US" sz="3200" dirty="0"/>
              <a:t>real union of the two in wedlock is the </a:t>
            </a:r>
            <a:endParaRPr lang="en-US" sz="3200" dirty="0" smtClean="0"/>
          </a:p>
          <a:p>
            <a:pPr algn="ctr"/>
            <a:r>
              <a:rPr lang="en-US" sz="3200" dirty="0" smtClean="0"/>
              <a:t>work </a:t>
            </a:r>
            <a:r>
              <a:rPr lang="en-US" sz="3200" dirty="0"/>
              <a:t>of the </a:t>
            </a:r>
            <a:r>
              <a:rPr lang="en-US" sz="3200" dirty="0" err="1"/>
              <a:t>afteryears</a:t>
            </a:r>
            <a:r>
              <a:rPr lang="en-US" sz="3200" dirty="0"/>
              <a:t>.”</a:t>
            </a:r>
          </a:p>
          <a:p>
            <a:pPr algn="ctr"/>
            <a:endParaRPr lang="en-US" dirty="0" smtClean="0"/>
          </a:p>
          <a:p>
            <a:pPr algn="ctr"/>
            <a:endParaRPr lang="en-US" dirty="0"/>
          </a:p>
          <a:p>
            <a:pPr algn="ctr"/>
            <a:endParaRPr lang="en-US" dirty="0" smtClean="0"/>
          </a:p>
          <a:p>
            <a:pPr algn="ctr"/>
            <a:endParaRPr lang="en-US" dirty="0"/>
          </a:p>
          <a:p>
            <a:pPr algn="r"/>
            <a:r>
              <a:rPr lang="en-US" dirty="0"/>
              <a:t>Ellen G. </a:t>
            </a:r>
            <a:r>
              <a:rPr lang="en-US" dirty="0" smtClean="0"/>
              <a:t>White, </a:t>
            </a:r>
            <a:r>
              <a:rPr lang="en-US" i="1" dirty="0" smtClean="0"/>
              <a:t>The </a:t>
            </a:r>
            <a:r>
              <a:rPr lang="en-US" i="1" dirty="0"/>
              <a:t>Adventist Home</a:t>
            </a:r>
            <a:r>
              <a:rPr lang="en-US" dirty="0"/>
              <a:t>, p. </a:t>
            </a:r>
            <a:r>
              <a:rPr lang="en-US" dirty="0" smtClean="0"/>
              <a:t>105</a:t>
            </a:r>
            <a:endParaRPr lang="en-US" dirty="0"/>
          </a:p>
          <a:p>
            <a:pPr algn="ctr"/>
            <a:endParaRPr lang="en-US" dirty="0"/>
          </a:p>
        </p:txBody>
      </p:sp>
    </p:spTree>
    <p:extLst>
      <p:ext uri="{BB962C8B-B14F-4D97-AF65-F5344CB8AC3E}">
        <p14:creationId xmlns:p14="http://schemas.microsoft.com/office/powerpoint/2010/main" val="637655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57" y="0"/>
            <a:ext cx="9152415" cy="6863178"/>
          </a:xfrm>
          <a:prstGeom prst="rect">
            <a:avLst/>
          </a:prstGeom>
        </p:spPr>
      </p:pic>
      <p:sp>
        <p:nvSpPr>
          <p:cNvPr id="8" name="Rectangle 7"/>
          <p:cNvSpPr/>
          <p:nvPr/>
        </p:nvSpPr>
        <p:spPr>
          <a:xfrm>
            <a:off x="560070" y="6384905"/>
            <a:ext cx="6252210" cy="276999"/>
          </a:xfrm>
          <a:prstGeom prst="rect">
            <a:avLst/>
          </a:prstGeom>
        </p:spPr>
        <p:txBody>
          <a:bodyPr wrap="square">
            <a:spAutoFit/>
          </a:bodyPr>
          <a:lstStyle/>
          <a:p>
            <a:r>
              <a:rPr lang="en-US" sz="1200" dirty="0">
                <a:solidFill>
                  <a:srgbClr val="7030A0"/>
                </a:solidFill>
              </a:rPr>
              <a:t>Becoming one Flesh: </a:t>
            </a:r>
            <a:r>
              <a:rPr lang="en-US" sz="1200" dirty="0" smtClean="0">
                <a:solidFill>
                  <a:srgbClr val="7030A0"/>
                </a:solidFill>
              </a:rPr>
              <a:t>God’s </a:t>
            </a:r>
            <a:r>
              <a:rPr lang="en-US" sz="1200" dirty="0">
                <a:solidFill>
                  <a:srgbClr val="7030A0"/>
                </a:solidFill>
              </a:rPr>
              <a:t>Plan for Intimacy in Marriage</a:t>
            </a:r>
          </a:p>
        </p:txBody>
      </p:sp>
      <p:sp>
        <p:nvSpPr>
          <p:cNvPr id="4" name="TextBox 3"/>
          <p:cNvSpPr txBox="1"/>
          <p:nvPr/>
        </p:nvSpPr>
        <p:spPr>
          <a:xfrm>
            <a:off x="2560320" y="152936"/>
            <a:ext cx="5720715" cy="584775"/>
          </a:xfrm>
          <a:prstGeom prst="rect">
            <a:avLst/>
          </a:prstGeom>
          <a:noFill/>
        </p:spPr>
        <p:txBody>
          <a:bodyPr wrap="square" rtlCol="0">
            <a:spAutoFit/>
          </a:bodyPr>
          <a:lstStyle/>
          <a:p>
            <a:pPr algn="r"/>
            <a:r>
              <a:rPr lang="en-US" sz="3200" b="1" dirty="0" smtClean="0">
                <a:solidFill>
                  <a:schemeClr val="bg1">
                    <a:lumMod val="95000"/>
                  </a:schemeClr>
                </a:solidFill>
                <a:latin typeface="+mj-lt"/>
              </a:rPr>
              <a:t>Dimensions of Intimacy</a:t>
            </a:r>
            <a:endParaRPr lang="en-US" sz="1600" dirty="0">
              <a:solidFill>
                <a:schemeClr val="bg1">
                  <a:lumMod val="95000"/>
                </a:schemeClr>
              </a:solidFill>
            </a:endParaRPr>
          </a:p>
        </p:txBody>
      </p:sp>
      <p:sp>
        <p:nvSpPr>
          <p:cNvPr id="2" name="TextBox 1"/>
          <p:cNvSpPr txBox="1"/>
          <p:nvPr/>
        </p:nvSpPr>
        <p:spPr>
          <a:xfrm>
            <a:off x="811530" y="1977390"/>
            <a:ext cx="7360920" cy="3354765"/>
          </a:xfrm>
          <a:prstGeom prst="rect">
            <a:avLst/>
          </a:prstGeom>
          <a:noFill/>
        </p:spPr>
        <p:txBody>
          <a:bodyPr wrap="square" rtlCol="0">
            <a:spAutoFit/>
          </a:bodyPr>
          <a:lstStyle/>
          <a:p>
            <a:r>
              <a:rPr lang="en-US" sz="3600" b="1" dirty="0"/>
              <a:t>Emotional </a:t>
            </a:r>
            <a:r>
              <a:rPr lang="en-US" sz="3600" b="1" dirty="0" smtClean="0"/>
              <a:t>Intimacy</a:t>
            </a:r>
          </a:p>
          <a:p>
            <a:endParaRPr lang="en-US" sz="3600" b="1" dirty="0"/>
          </a:p>
          <a:p>
            <a:pPr marL="571500" indent="-571500">
              <a:buFont typeface="Arial" charset="0"/>
              <a:buChar char="•"/>
            </a:pPr>
            <a:r>
              <a:rPr lang="en-US" sz="3600" dirty="0" smtClean="0"/>
              <a:t>sharing</a:t>
            </a:r>
            <a:r>
              <a:rPr lang="en-US" sz="3600" b="1" dirty="0" smtClean="0"/>
              <a:t> </a:t>
            </a:r>
            <a:r>
              <a:rPr lang="en-US" sz="3600" dirty="0" smtClean="0"/>
              <a:t>personal values, beliefs, warmth and affection</a:t>
            </a:r>
          </a:p>
          <a:p>
            <a:pPr marL="457200" indent="-457200">
              <a:buFont typeface="Arial" charset="0"/>
              <a:buChar char="•"/>
            </a:pPr>
            <a:endParaRPr lang="en-US" sz="3200" b="1" dirty="0"/>
          </a:p>
          <a:p>
            <a:endParaRPr lang="en-US" dirty="0"/>
          </a:p>
          <a:p>
            <a:endParaRPr lang="en-US" dirty="0"/>
          </a:p>
        </p:txBody>
      </p:sp>
    </p:spTree>
    <p:extLst>
      <p:ext uri="{BB962C8B-B14F-4D97-AF65-F5344CB8AC3E}">
        <p14:creationId xmlns:p14="http://schemas.microsoft.com/office/powerpoint/2010/main" val="11275478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27" y="-5178"/>
            <a:ext cx="9152415" cy="6863178"/>
          </a:xfrm>
          <a:prstGeom prst="rect">
            <a:avLst/>
          </a:prstGeom>
        </p:spPr>
      </p:pic>
      <p:sp>
        <p:nvSpPr>
          <p:cNvPr id="8" name="Rectangle 7"/>
          <p:cNvSpPr/>
          <p:nvPr/>
        </p:nvSpPr>
        <p:spPr>
          <a:xfrm>
            <a:off x="560070" y="6384905"/>
            <a:ext cx="6252210" cy="276999"/>
          </a:xfrm>
          <a:prstGeom prst="rect">
            <a:avLst/>
          </a:prstGeom>
        </p:spPr>
        <p:txBody>
          <a:bodyPr wrap="square">
            <a:spAutoFit/>
          </a:bodyPr>
          <a:lstStyle/>
          <a:p>
            <a:r>
              <a:rPr lang="en-US" sz="1200" dirty="0">
                <a:solidFill>
                  <a:srgbClr val="7030A0"/>
                </a:solidFill>
              </a:rPr>
              <a:t>Becoming one Flesh: </a:t>
            </a:r>
            <a:r>
              <a:rPr lang="en-US" sz="1200" dirty="0" smtClean="0">
                <a:solidFill>
                  <a:srgbClr val="7030A0"/>
                </a:solidFill>
              </a:rPr>
              <a:t>God’s </a:t>
            </a:r>
            <a:r>
              <a:rPr lang="en-US" sz="1200" dirty="0">
                <a:solidFill>
                  <a:srgbClr val="7030A0"/>
                </a:solidFill>
              </a:rPr>
              <a:t>Plan for Intimacy in Marriage</a:t>
            </a:r>
          </a:p>
        </p:txBody>
      </p:sp>
      <p:sp>
        <p:nvSpPr>
          <p:cNvPr id="4" name="TextBox 3"/>
          <p:cNvSpPr txBox="1"/>
          <p:nvPr/>
        </p:nvSpPr>
        <p:spPr>
          <a:xfrm>
            <a:off x="2560320" y="152936"/>
            <a:ext cx="5720715" cy="584775"/>
          </a:xfrm>
          <a:prstGeom prst="rect">
            <a:avLst/>
          </a:prstGeom>
          <a:noFill/>
        </p:spPr>
        <p:txBody>
          <a:bodyPr wrap="square" rtlCol="0">
            <a:spAutoFit/>
          </a:bodyPr>
          <a:lstStyle/>
          <a:p>
            <a:pPr algn="r"/>
            <a:r>
              <a:rPr lang="en-US" sz="3200" b="1" dirty="0" smtClean="0">
                <a:solidFill>
                  <a:schemeClr val="bg1">
                    <a:lumMod val="95000"/>
                  </a:schemeClr>
                </a:solidFill>
                <a:latin typeface="+mj-lt"/>
              </a:rPr>
              <a:t>Dimensions of Intimacy</a:t>
            </a:r>
            <a:endParaRPr lang="en-US" sz="1600" dirty="0">
              <a:solidFill>
                <a:schemeClr val="bg1">
                  <a:lumMod val="95000"/>
                </a:schemeClr>
              </a:solidFill>
            </a:endParaRPr>
          </a:p>
        </p:txBody>
      </p:sp>
      <p:sp>
        <p:nvSpPr>
          <p:cNvPr id="2" name="TextBox 1"/>
          <p:cNvSpPr txBox="1"/>
          <p:nvPr/>
        </p:nvSpPr>
        <p:spPr>
          <a:xfrm>
            <a:off x="1245870" y="2217420"/>
            <a:ext cx="7035165" cy="2400657"/>
          </a:xfrm>
          <a:prstGeom prst="rect">
            <a:avLst/>
          </a:prstGeom>
          <a:noFill/>
        </p:spPr>
        <p:txBody>
          <a:bodyPr wrap="square" rtlCol="0">
            <a:spAutoFit/>
          </a:bodyPr>
          <a:lstStyle/>
          <a:p>
            <a:r>
              <a:rPr lang="en-US" sz="3600" b="1" dirty="0"/>
              <a:t>Intellectual </a:t>
            </a:r>
            <a:r>
              <a:rPr lang="en-US" sz="3600" b="1" dirty="0" smtClean="0"/>
              <a:t>Intimacy</a:t>
            </a:r>
          </a:p>
          <a:p>
            <a:endParaRPr lang="en-US" sz="3600" b="1" dirty="0"/>
          </a:p>
          <a:p>
            <a:pPr marL="571500" indent="-571500">
              <a:buFont typeface="Arial" charset="0"/>
              <a:buChar char="•"/>
            </a:pPr>
            <a:r>
              <a:rPr lang="en-US" sz="3600" dirty="0" smtClean="0"/>
              <a:t>sharing </a:t>
            </a:r>
            <a:r>
              <a:rPr lang="en-US" sz="3600" dirty="0"/>
              <a:t>thoughts and ideas</a:t>
            </a:r>
          </a:p>
          <a:p>
            <a:pPr marL="457200" indent="-457200">
              <a:buFont typeface="Arial" charset="0"/>
              <a:buChar char="•"/>
            </a:pPr>
            <a:endParaRPr lang="en-US" sz="2400" dirty="0"/>
          </a:p>
          <a:p>
            <a:endParaRPr lang="en-US" dirty="0"/>
          </a:p>
        </p:txBody>
      </p:sp>
    </p:spTree>
    <p:extLst>
      <p:ext uri="{BB962C8B-B14F-4D97-AF65-F5344CB8AC3E}">
        <p14:creationId xmlns:p14="http://schemas.microsoft.com/office/powerpoint/2010/main" val="13110445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409</TotalTime>
  <Words>574</Words>
  <Application>Microsoft Macintosh PowerPoint</Application>
  <PresentationFormat>On-screen Show (4:3)</PresentationFormat>
  <Paragraphs>106</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Calibri</vt:lpstr>
      <vt:lpstr>Georgia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GC</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rosemay</dc:creator>
  <cp:lastModifiedBy>Venn, Dawn</cp:lastModifiedBy>
  <cp:revision>26</cp:revision>
  <dcterms:created xsi:type="dcterms:W3CDTF">2015-08-17T22:20:08Z</dcterms:created>
  <dcterms:modified xsi:type="dcterms:W3CDTF">2017-10-03T17:38:07Z</dcterms:modified>
</cp:coreProperties>
</file>