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AA00"/>
    <a:srgbClr val="454B59"/>
    <a:srgbClr val="FDA400"/>
    <a:srgbClr val="FDD7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89"/>
    <p:restoredTop sz="94674"/>
  </p:normalViewPr>
  <p:slideViewPr>
    <p:cSldViewPr snapToGrid="0" snapToObjects="1">
      <p:cViewPr varScale="1">
        <p:scale>
          <a:sx n="124" d="100"/>
          <a:sy n="124" d="100"/>
        </p:scale>
        <p:origin x="1632" y="16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99" d="100"/>
          <a:sy n="99" d="100"/>
        </p:scale>
        <p:origin x="313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8B6403-D468-FA40-94CA-E71C809ADA31}" type="datetimeFigureOut">
              <a:rPr lang="en-US" smtClean="0"/>
              <a:t>12/11/18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CE1D68-D0E9-9A4C-9E8C-167E718EC608}" type="slidenum">
              <a:rPr lang="en-US" smtClean="0"/>
              <a:t>‹#›</a:t>
            </a:fld>
            <a:endParaRPr lang="en-US"/>
          </a:p>
        </p:txBody>
      </p:sp>
    </p:spTree>
    <p:extLst>
      <p:ext uri="{BB962C8B-B14F-4D97-AF65-F5344CB8AC3E}">
        <p14:creationId xmlns:p14="http://schemas.microsoft.com/office/powerpoint/2010/main" val="321037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0" y="3886200"/>
            <a:ext cx="7772400" cy="1137356"/>
          </a:xfrm>
          <a:prstGeom prst="rect">
            <a:avLst/>
          </a:prstGeom>
        </p:spPr>
        <p:txBody>
          <a:bodyPr/>
          <a:lstStyle>
            <a:lvl1pPr marL="0" indent="0" algn="ctr">
              <a:buNone/>
              <a:defRPr lang="en-US" sz="1800" i="1" spc="50" dirty="0">
                <a:ln w="13500">
                  <a:noFill/>
                  <a:prstDash val="solid"/>
                </a:ln>
                <a:solidFill>
                  <a:srgbClr val="454B59"/>
                </a:solidFill>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r"/>
            <a:r>
              <a:rPr lang="en-US" i="1" spc="50" dirty="0">
                <a:ln w="13500">
                  <a:noFill/>
                  <a:prstDash val="solid"/>
                </a:ln>
                <a:solidFill>
                  <a:srgbClr val="454B59"/>
                </a:solidFill>
                <a:latin typeface="+mj-lt"/>
                <a:cs typeface="Georgia"/>
              </a:rPr>
              <a:t>Presented by:</a:t>
            </a:r>
          </a:p>
          <a:p>
            <a:pPr algn="r"/>
            <a:r>
              <a:rPr lang="en-US" i="1" spc="50" dirty="0">
                <a:ln w="13500">
                  <a:noFill/>
                  <a:prstDash val="solid"/>
                </a:ln>
                <a:solidFill>
                  <a:srgbClr val="454B59"/>
                </a:solidFill>
                <a:latin typeface="+mj-lt"/>
                <a:cs typeface="Georgia"/>
              </a:rPr>
              <a:t>(add presenter’s name here)</a:t>
            </a:r>
          </a:p>
        </p:txBody>
      </p:sp>
      <p:sp>
        <p:nvSpPr>
          <p:cNvPr id="10" name="Title 1">
            <a:extLst>
              <a:ext uri="{FF2B5EF4-FFF2-40B4-BE49-F238E27FC236}">
                <a16:creationId xmlns:a16="http://schemas.microsoft.com/office/drawing/2014/main" id="{D3320E00-21CB-2649-AB6D-5637036C1FD3}"/>
              </a:ext>
            </a:extLst>
          </p:cNvPr>
          <p:cNvSpPr txBox="1">
            <a:spLocks/>
          </p:cNvSpPr>
          <p:nvPr userDrawn="1"/>
        </p:nvSpPr>
        <p:spPr>
          <a:xfrm>
            <a:off x="-67377" y="2130425"/>
            <a:ext cx="7839777" cy="1470025"/>
          </a:xfrm>
          <a:prstGeom prst="rect">
            <a:avLst/>
          </a:prstGeom>
        </p:spPr>
        <p:txBody>
          <a:bodyPr/>
          <a:lstStyle>
            <a:lvl1pPr algn="ctr" defTabSz="457200" rtl="0" eaLnBrk="1" latinLnBrk="0" hangingPunct="1">
              <a:spcBef>
                <a:spcPct val="0"/>
              </a:spcBef>
              <a:buNone/>
              <a:defRPr sz="3600" kern="1200">
                <a:solidFill>
                  <a:schemeClr val="tx1"/>
                </a:solidFill>
                <a:latin typeface="+mj-lt"/>
                <a:ea typeface="+mj-ea"/>
                <a:cs typeface="+mj-cs"/>
              </a:defRPr>
            </a:lvl1pPr>
          </a:lstStyle>
          <a:p>
            <a:pPr algn="r"/>
            <a:r>
              <a:rPr lang="en-US" sz="4400" b="1" dirty="0">
                <a:solidFill>
                  <a:srgbClr val="454B59"/>
                </a:solidFill>
              </a:rPr>
              <a:t>EVERYDAY EVANGELISM:</a:t>
            </a:r>
          </a:p>
          <a:p>
            <a:pPr algn="r"/>
            <a:r>
              <a:rPr lang="en-US" sz="3600" b="1" dirty="0">
                <a:solidFill>
                  <a:schemeClr val="tx1">
                    <a:lumMod val="50000"/>
                    <a:lumOff val="50000"/>
                  </a:schemeClr>
                </a:solidFill>
              </a:rPr>
              <a:t>HOW TO BE BRIGHT AND SALTY SHEEP</a:t>
            </a:r>
            <a:endParaRPr lang="en-US" sz="2800" dirty="0">
              <a:solidFill>
                <a:schemeClr val="tx1">
                  <a:lumMod val="50000"/>
                  <a:lumOff val="50000"/>
                </a:schemeClr>
              </a:solidFill>
            </a:endParaRPr>
          </a:p>
        </p:txBody>
      </p:sp>
    </p:spTree>
    <p:extLst>
      <p:ext uri="{BB962C8B-B14F-4D97-AF65-F5344CB8AC3E}">
        <p14:creationId xmlns:p14="http://schemas.microsoft.com/office/powerpoint/2010/main" val="2338358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6360444-D0A7-974E-B483-81E0C00C4638}" type="datetimeFigureOut">
              <a:rPr lang="en-US" smtClean="0"/>
              <a:t>12/11/18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3353844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6360444-D0A7-974E-B483-81E0C00C4638}" type="datetimeFigureOut">
              <a:rPr lang="en-US" smtClean="0"/>
              <a:t>12/11/18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641360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6360444-D0A7-974E-B483-81E0C00C4638}" type="datetimeFigureOut">
              <a:rPr lang="en-US" smtClean="0"/>
              <a:t>12/11/18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D5A780A-563C-0046-B457-B0B9E957C029}" type="slidenum">
              <a:rPr lang="en-US" smtClean="0"/>
              <a:t>‹#›</a:t>
            </a:fld>
            <a:endParaRPr lang="en-US"/>
          </a:p>
        </p:txBody>
      </p:sp>
      <p:pic>
        <p:nvPicPr>
          <p:cNvPr id="5" name="Picture 4">
            <a:extLst>
              <a:ext uri="{FF2B5EF4-FFF2-40B4-BE49-F238E27FC236}">
                <a16:creationId xmlns:a16="http://schemas.microsoft.com/office/drawing/2014/main" id="{74F15689-756E-C04F-AEF3-155BABA3F9FD}"/>
              </a:ext>
            </a:extLst>
          </p:cNvPr>
          <p:cNvPicPr>
            <a:picLocks noChangeAspect="1"/>
          </p:cNvPicPr>
          <p:nvPr userDrawn="1"/>
        </p:nvPicPr>
        <p:blipFill>
          <a:blip r:embed="rId2"/>
          <a:stretch>
            <a:fillRect/>
          </a:stretch>
        </p:blipFill>
        <p:spPr>
          <a:xfrm>
            <a:off x="-8417" y="-3882"/>
            <a:ext cx="9152415" cy="6858797"/>
          </a:xfrm>
          <a:prstGeom prst="rect">
            <a:avLst/>
          </a:prstGeom>
        </p:spPr>
      </p:pic>
      <p:sp>
        <p:nvSpPr>
          <p:cNvPr id="6" name="Rectangle 5">
            <a:extLst>
              <a:ext uri="{FF2B5EF4-FFF2-40B4-BE49-F238E27FC236}">
                <a16:creationId xmlns:a16="http://schemas.microsoft.com/office/drawing/2014/main" id="{3714B89F-81BB-2143-A444-F99D3EDF671B}"/>
              </a:ext>
            </a:extLst>
          </p:cNvPr>
          <p:cNvSpPr/>
          <p:nvPr userDrawn="1"/>
        </p:nvSpPr>
        <p:spPr>
          <a:xfrm>
            <a:off x="560070" y="6384905"/>
            <a:ext cx="6252210" cy="246221"/>
          </a:xfrm>
          <a:prstGeom prst="rect">
            <a:avLst/>
          </a:prstGeom>
        </p:spPr>
        <p:txBody>
          <a:bodyPr wrap="square">
            <a:spAutoFit/>
          </a:bodyPr>
          <a:lstStyle/>
          <a:p>
            <a:r>
              <a:rPr lang="en-US" sz="1000" dirty="0">
                <a:solidFill>
                  <a:srgbClr val="F7AA00"/>
                </a:solidFill>
              </a:rPr>
              <a:t>EVERYDAY EVANGELISM – HOW TO BE BRIGHT AND SALTY SHEEP!</a:t>
            </a:r>
          </a:p>
        </p:txBody>
      </p:sp>
      <p:sp>
        <p:nvSpPr>
          <p:cNvPr id="8" name="Title 7">
            <a:extLst>
              <a:ext uri="{FF2B5EF4-FFF2-40B4-BE49-F238E27FC236}">
                <a16:creationId xmlns:a16="http://schemas.microsoft.com/office/drawing/2014/main" id="{73805303-4DD5-CD4E-AAFC-5D41017AADCB}"/>
              </a:ext>
            </a:extLst>
          </p:cNvPr>
          <p:cNvSpPr>
            <a:spLocks noGrp="1"/>
          </p:cNvSpPr>
          <p:nvPr>
            <p:ph type="title"/>
          </p:nvPr>
        </p:nvSpPr>
        <p:spPr>
          <a:xfrm>
            <a:off x="457200" y="326565"/>
            <a:ext cx="8178800" cy="531391"/>
          </a:xfrm>
          <a:prstGeom prst="rect">
            <a:avLst/>
          </a:prstGeom>
        </p:spPr>
        <p:txBody>
          <a:bodyPr/>
          <a:lstStyle>
            <a:lvl1pPr marL="0" algn="r" defTabSz="457200" rtl="0" eaLnBrk="1" latinLnBrk="0" hangingPunct="1">
              <a:defRPr lang="en-US" sz="2800" b="1" kern="1200" dirty="0">
                <a:solidFill>
                  <a:srgbClr val="454B59"/>
                </a:solidFill>
                <a:latin typeface="+mj-lt"/>
                <a:ea typeface="+mn-ea"/>
                <a:cs typeface="+mn-cs"/>
              </a:defRPr>
            </a:lvl1pPr>
          </a:lstStyle>
          <a:p>
            <a:r>
              <a:rPr lang="en-US" dirty="0"/>
              <a:t>Click to edit Master title style</a:t>
            </a:r>
          </a:p>
        </p:txBody>
      </p:sp>
      <p:sp>
        <p:nvSpPr>
          <p:cNvPr id="10" name="Content Placeholder 9">
            <a:extLst>
              <a:ext uri="{FF2B5EF4-FFF2-40B4-BE49-F238E27FC236}">
                <a16:creationId xmlns:a16="http://schemas.microsoft.com/office/drawing/2014/main" id="{901D8498-9702-124D-8768-4830B25E14D8}"/>
              </a:ext>
            </a:extLst>
          </p:cNvPr>
          <p:cNvSpPr>
            <a:spLocks noGrp="1"/>
          </p:cNvSpPr>
          <p:nvPr>
            <p:ph sz="quarter" idx="13"/>
          </p:nvPr>
        </p:nvSpPr>
        <p:spPr>
          <a:xfrm>
            <a:off x="560388" y="1196975"/>
            <a:ext cx="7940675" cy="4797425"/>
          </a:xfrm>
          <a:prstGeom prst="rect">
            <a:avLst/>
          </a:prstGeom>
        </p:spPr>
        <p:txBody>
          <a:bodyPr/>
          <a:lstStyle>
            <a:lvl1pPr marL="342900" indent="-342900">
              <a:buClr>
                <a:srgbClr val="FFC000"/>
              </a:buClr>
              <a:buSzPct val="90000"/>
              <a:buFont typeface="Arial" panose="020B0604020202020204" pitchFamily="34" charset="0"/>
              <a:buChar char="•"/>
              <a:defRPr sz="3200"/>
            </a:lvl1pPr>
            <a:lvl2pPr marL="742950" indent="-285750">
              <a:buClr>
                <a:srgbClr val="FFC000"/>
              </a:buClr>
              <a:buSzPct val="90000"/>
              <a:buFont typeface="Arial" panose="020B0604020202020204" pitchFamily="34" charset="0"/>
              <a:buChar char="•"/>
              <a:defRPr sz="2800"/>
            </a:lvl2pPr>
            <a:lvl3pPr marL="1143000" indent="-228600">
              <a:buClr>
                <a:srgbClr val="FFC000"/>
              </a:buClr>
              <a:buSzPct val="90000"/>
              <a:buFont typeface="Arial" panose="020B0604020202020204" pitchFamily="34" charset="0"/>
              <a:buChar char="•"/>
              <a:defRPr sz="2400"/>
            </a:lvl3pPr>
            <a:lvl4pPr marL="1600200" indent="-228600">
              <a:buClr>
                <a:srgbClr val="FFC000"/>
              </a:buClr>
              <a:buSzPct val="90000"/>
              <a:buFont typeface="Arial" panose="020B0604020202020204" pitchFamily="34" charset="0"/>
              <a:buChar char="•"/>
              <a:defRPr sz="2000"/>
            </a:lvl4pPr>
            <a:lvl5pPr marL="2057400" indent="-228600">
              <a:buClr>
                <a:srgbClr val="FFC000"/>
              </a:buClr>
              <a:buSzPct val="90000"/>
              <a:buFont typeface="Arial" panose="020B0604020202020204" pitchFamily="34" charset="0"/>
              <a:buChar cha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0363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6360444-D0A7-974E-B483-81E0C00C4638}" type="datetimeFigureOut">
              <a:rPr lang="en-US" smtClean="0"/>
              <a:t>12/11/18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1215714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6360444-D0A7-974E-B483-81E0C00C4638}" type="datetimeFigureOut">
              <a:rPr lang="en-US" smtClean="0"/>
              <a:t>12/11/18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3593166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6360444-D0A7-974E-B483-81E0C00C4638}" type="datetimeFigureOut">
              <a:rPr lang="en-US" smtClean="0"/>
              <a:t>12/11/18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548529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6360444-D0A7-974E-B483-81E0C00C4638}" type="datetimeFigureOut">
              <a:rPr lang="en-US" smtClean="0"/>
              <a:t>12/11/18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2568713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6360444-D0A7-974E-B483-81E0C00C4638}" type="datetimeFigureOut">
              <a:rPr lang="en-US" smtClean="0"/>
              <a:t>12/11/18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1567990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6360444-D0A7-974E-B483-81E0C00C4638}" type="datetimeFigureOut">
              <a:rPr lang="en-US" smtClean="0"/>
              <a:t>12/11/18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1806293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6360444-D0A7-974E-B483-81E0C00C4638}" type="datetimeFigureOut">
              <a:rPr lang="en-US" smtClean="0"/>
              <a:t>12/11/18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2707859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25E401F-2495-8542-A9D8-6EDB7BDBC360}"/>
              </a:ext>
            </a:extLst>
          </p:cNvPr>
          <p:cNvPicPr>
            <a:picLocks noChangeAspect="1"/>
          </p:cNvPicPr>
          <p:nvPr userDrawn="1"/>
        </p:nvPicPr>
        <p:blipFill>
          <a:blip r:embed="rId13"/>
          <a:stretch>
            <a:fillRect/>
          </a:stretch>
        </p:blipFill>
        <p:spPr>
          <a:xfrm>
            <a:off x="-1511" y="2188"/>
            <a:ext cx="9145510" cy="6853623"/>
          </a:xfrm>
          <a:prstGeom prst="rect">
            <a:avLst/>
          </a:prstGeom>
        </p:spPr>
      </p:pic>
    </p:spTree>
    <p:extLst>
      <p:ext uri="{BB962C8B-B14F-4D97-AF65-F5344CB8AC3E}">
        <p14:creationId xmlns:p14="http://schemas.microsoft.com/office/powerpoint/2010/main" val="130192801"/>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034FB57-4F12-6749-AE44-060555551F67}"/>
              </a:ext>
            </a:extLst>
          </p:cNvPr>
          <p:cNvSpPr>
            <a:spLocks noGrp="1"/>
          </p:cNvSpPr>
          <p:nvPr>
            <p:ph type="subTitle" idx="1"/>
          </p:nvPr>
        </p:nvSpPr>
        <p:spPr>
          <a:xfrm>
            <a:off x="0" y="3690991"/>
            <a:ext cx="7772400" cy="1001889"/>
          </a:xfrm>
        </p:spPr>
        <p:txBody>
          <a:bodyPr/>
          <a:lstStyle/>
          <a:p>
            <a:pPr algn="r"/>
            <a:r>
              <a:rPr lang="en-US" dirty="0"/>
              <a:t>Written by Karen Holford</a:t>
            </a:r>
          </a:p>
          <a:p>
            <a:pPr algn="r"/>
            <a:r>
              <a:rPr lang="en-US" sz="1400" dirty="0"/>
              <a:t>Family Ministries Director</a:t>
            </a:r>
          </a:p>
          <a:p>
            <a:pPr algn="r"/>
            <a:r>
              <a:rPr lang="en-US" sz="1400" dirty="0"/>
              <a:t>Trans-European Division</a:t>
            </a:r>
          </a:p>
          <a:p>
            <a:pPr algn="r"/>
            <a:r>
              <a:rPr lang="en-US" sz="1400" dirty="0"/>
              <a:t>St Albans, Hertfordshire, United Kingdom </a:t>
            </a:r>
            <a:endParaRPr lang="en-US" dirty="0"/>
          </a:p>
        </p:txBody>
      </p:sp>
    </p:spTree>
    <p:extLst>
      <p:ext uri="{BB962C8B-B14F-4D97-AF65-F5344CB8AC3E}">
        <p14:creationId xmlns:p14="http://schemas.microsoft.com/office/powerpoint/2010/main" val="1307468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71330-891B-0349-8408-8BCFC9092685}"/>
              </a:ext>
            </a:extLst>
          </p:cNvPr>
          <p:cNvSpPr>
            <a:spLocks noGrp="1"/>
          </p:cNvSpPr>
          <p:nvPr>
            <p:ph type="title"/>
          </p:nvPr>
        </p:nvSpPr>
        <p:spPr/>
        <p:txBody>
          <a:bodyPr/>
          <a:lstStyle/>
          <a:p>
            <a:r>
              <a:rPr lang="en-US" dirty="0"/>
              <a:t>Group Discussion</a:t>
            </a:r>
          </a:p>
        </p:txBody>
      </p:sp>
      <p:sp>
        <p:nvSpPr>
          <p:cNvPr id="3" name="Content Placeholder 2">
            <a:extLst>
              <a:ext uri="{FF2B5EF4-FFF2-40B4-BE49-F238E27FC236}">
                <a16:creationId xmlns:a16="http://schemas.microsoft.com/office/drawing/2014/main" id="{A734DD96-53E8-C344-B9B6-4682A9987F80}"/>
              </a:ext>
            </a:extLst>
          </p:cNvPr>
          <p:cNvSpPr>
            <a:spLocks noGrp="1"/>
          </p:cNvSpPr>
          <p:nvPr>
            <p:ph sz="quarter" idx="13"/>
          </p:nvPr>
        </p:nvSpPr>
        <p:spPr/>
        <p:txBody>
          <a:bodyPr/>
          <a:lstStyle/>
          <a:p>
            <a:pPr lvl="0"/>
            <a:endParaRPr lang="en-GB" sz="2800" dirty="0"/>
          </a:p>
          <a:p>
            <a:pPr lvl="0"/>
            <a:r>
              <a:rPr lang="en-GB" sz="2800" dirty="0"/>
              <a:t>How can we be salt in the world and help to bring out the God-</a:t>
            </a:r>
            <a:r>
              <a:rPr lang="en-GB" sz="2800" dirty="0" err="1"/>
              <a:t>flavors</a:t>
            </a:r>
            <a:r>
              <a:rPr lang="en-GB" sz="2800" dirty="0"/>
              <a:t> in our families and communities?</a:t>
            </a:r>
            <a:endParaRPr lang="en-US" sz="1800" dirty="0"/>
          </a:p>
          <a:p>
            <a:pPr lvl="0"/>
            <a:endParaRPr lang="en-GB" sz="2800" dirty="0"/>
          </a:p>
          <a:p>
            <a:pPr lvl="0"/>
            <a:r>
              <a:rPr lang="en-GB" sz="2800" dirty="0"/>
              <a:t>How can we be preservatives, antiseptics, flavour-enhancers, ice-</a:t>
            </a:r>
            <a:r>
              <a:rPr lang="en-GB" sz="2800" dirty="0" err="1"/>
              <a:t>melters</a:t>
            </a:r>
            <a:r>
              <a:rPr lang="en-GB" sz="2800" dirty="0"/>
              <a:t>, and cleansers in today’s society?</a:t>
            </a:r>
            <a:endParaRPr lang="en-US" sz="1800" dirty="0"/>
          </a:p>
        </p:txBody>
      </p:sp>
    </p:spTree>
    <p:extLst>
      <p:ext uri="{BB962C8B-B14F-4D97-AF65-F5344CB8AC3E}">
        <p14:creationId xmlns:p14="http://schemas.microsoft.com/office/powerpoint/2010/main" val="2134472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C5505-7BB9-AD43-80E8-77C9B90CDEDF}"/>
              </a:ext>
            </a:extLst>
          </p:cNvPr>
          <p:cNvSpPr>
            <a:spLocks noGrp="1"/>
          </p:cNvSpPr>
          <p:nvPr>
            <p:ph type="title"/>
          </p:nvPr>
        </p:nvSpPr>
        <p:spPr/>
        <p:txBody>
          <a:bodyPr/>
          <a:lstStyle/>
          <a:p>
            <a:r>
              <a:rPr lang="en-US" dirty="0"/>
              <a:t>Group Discussion</a:t>
            </a:r>
          </a:p>
        </p:txBody>
      </p:sp>
      <p:sp>
        <p:nvSpPr>
          <p:cNvPr id="3" name="Content Placeholder 2">
            <a:extLst>
              <a:ext uri="{FF2B5EF4-FFF2-40B4-BE49-F238E27FC236}">
                <a16:creationId xmlns:a16="http://schemas.microsoft.com/office/drawing/2014/main" id="{634A6CA3-3E06-1749-BFED-0DE9EB1BE86D}"/>
              </a:ext>
            </a:extLst>
          </p:cNvPr>
          <p:cNvSpPr>
            <a:spLocks noGrp="1"/>
          </p:cNvSpPr>
          <p:nvPr>
            <p:ph sz="quarter" idx="13"/>
          </p:nvPr>
        </p:nvSpPr>
        <p:spPr>
          <a:xfrm>
            <a:off x="560388" y="1196975"/>
            <a:ext cx="7940675" cy="4797425"/>
          </a:xfrm>
        </p:spPr>
        <p:txBody>
          <a:bodyPr/>
          <a:lstStyle/>
          <a:p>
            <a:pPr lvl="0"/>
            <a:r>
              <a:rPr lang="en-GB" sz="2800" dirty="0"/>
              <a:t>How can we do more mingling with our neighbours, parents at school, colleagues and friends so that we can help people to taste and experience more of the loving and positive God-</a:t>
            </a:r>
            <a:r>
              <a:rPr lang="en-GB" sz="2800" dirty="0" err="1"/>
              <a:t>flavors</a:t>
            </a:r>
            <a:r>
              <a:rPr lang="en-GB" sz="2800" dirty="0"/>
              <a:t> in the world?</a:t>
            </a:r>
            <a:endParaRPr lang="en-US" sz="1800" dirty="0"/>
          </a:p>
          <a:p>
            <a:pPr lvl="0"/>
            <a:r>
              <a:rPr lang="en-GB" sz="2800" dirty="0"/>
              <a:t>Invite people to draw a salt shaker and to write their ideas for mingling on the shaker. Around the shaker they can write how they hope people will taste and experience God through their activities. </a:t>
            </a:r>
            <a:endParaRPr lang="en-US" sz="1800" dirty="0"/>
          </a:p>
          <a:p>
            <a:endParaRPr lang="en-US" sz="2800" dirty="0"/>
          </a:p>
        </p:txBody>
      </p:sp>
    </p:spTree>
    <p:extLst>
      <p:ext uri="{BB962C8B-B14F-4D97-AF65-F5344CB8AC3E}">
        <p14:creationId xmlns:p14="http://schemas.microsoft.com/office/powerpoint/2010/main" val="2593695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2B1F7-9A00-6A4F-8B7F-F714731570BA}"/>
              </a:ext>
            </a:extLst>
          </p:cNvPr>
          <p:cNvSpPr>
            <a:spLocks noGrp="1"/>
          </p:cNvSpPr>
          <p:nvPr>
            <p:ph type="title"/>
          </p:nvPr>
        </p:nvSpPr>
        <p:spPr/>
        <p:txBody>
          <a:bodyPr/>
          <a:lstStyle/>
          <a:p>
            <a:r>
              <a:rPr lang="en-US" dirty="0"/>
              <a:t>Sheepish people</a:t>
            </a:r>
          </a:p>
        </p:txBody>
      </p:sp>
      <p:sp>
        <p:nvSpPr>
          <p:cNvPr id="3" name="Content Placeholder 2">
            <a:extLst>
              <a:ext uri="{FF2B5EF4-FFF2-40B4-BE49-F238E27FC236}">
                <a16:creationId xmlns:a16="http://schemas.microsoft.com/office/drawing/2014/main" id="{76837092-BACE-7343-A6B9-D358A7674F10}"/>
              </a:ext>
            </a:extLst>
          </p:cNvPr>
          <p:cNvSpPr>
            <a:spLocks noGrp="1"/>
          </p:cNvSpPr>
          <p:nvPr>
            <p:ph sz="quarter" idx="13"/>
          </p:nvPr>
        </p:nvSpPr>
        <p:spPr/>
        <p:txBody>
          <a:bodyPr/>
          <a:lstStyle/>
          <a:p>
            <a:pPr lvl="0"/>
            <a:endParaRPr lang="en-US" dirty="0"/>
          </a:p>
          <a:p>
            <a:pPr lvl="0"/>
            <a:r>
              <a:rPr lang="en-US" dirty="0"/>
              <a:t>People listened to Jesus because they heard, saw and experienced how much He cared for people. </a:t>
            </a:r>
          </a:p>
          <a:p>
            <a:pPr lvl="0"/>
            <a:r>
              <a:rPr lang="en-US" dirty="0"/>
              <a:t>We make the biggest difference in our communities when we know the Shepherd, listen to His voice, experience His loving care for ourselves, and go where He leads.</a:t>
            </a:r>
          </a:p>
        </p:txBody>
      </p:sp>
    </p:spTree>
    <p:extLst>
      <p:ext uri="{BB962C8B-B14F-4D97-AF65-F5344CB8AC3E}">
        <p14:creationId xmlns:p14="http://schemas.microsoft.com/office/powerpoint/2010/main" val="581118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F38D3-1215-AC43-B9CE-DD5E6B80BA7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98EFE9B-6712-4548-A694-92F860FD940B}"/>
              </a:ext>
            </a:extLst>
          </p:cNvPr>
          <p:cNvSpPr>
            <a:spLocks noGrp="1"/>
          </p:cNvSpPr>
          <p:nvPr>
            <p:ph sz="quarter" idx="13"/>
          </p:nvPr>
        </p:nvSpPr>
        <p:spPr/>
        <p:txBody>
          <a:bodyPr/>
          <a:lstStyle/>
          <a:p>
            <a:r>
              <a:rPr lang="en-US" dirty="0"/>
              <a:t>Sheep people are those who care so naturally for others that they don't even notice how often they care.</a:t>
            </a:r>
          </a:p>
          <a:p>
            <a:pPr lvl="0"/>
            <a:endParaRPr lang="en-US" dirty="0"/>
          </a:p>
          <a:p>
            <a:pPr lvl="0"/>
            <a:r>
              <a:rPr lang="en-US" dirty="0"/>
              <a:t>Sheep people care by noticing what other people need and by meeting those needs in the best way possible, whenever they can. </a:t>
            </a:r>
          </a:p>
          <a:p>
            <a:endParaRPr lang="en-US" dirty="0"/>
          </a:p>
        </p:txBody>
      </p:sp>
    </p:spTree>
    <p:extLst>
      <p:ext uri="{BB962C8B-B14F-4D97-AF65-F5344CB8AC3E}">
        <p14:creationId xmlns:p14="http://schemas.microsoft.com/office/powerpoint/2010/main" val="1041145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82151-4F0A-EC4E-AE5B-EA049881CEA5}"/>
              </a:ext>
            </a:extLst>
          </p:cNvPr>
          <p:cNvSpPr>
            <a:spLocks noGrp="1"/>
          </p:cNvSpPr>
          <p:nvPr>
            <p:ph type="title"/>
          </p:nvPr>
        </p:nvSpPr>
        <p:spPr/>
        <p:txBody>
          <a:bodyPr/>
          <a:lstStyle/>
          <a:p>
            <a:r>
              <a:rPr lang="en-US" dirty="0"/>
              <a:t>Caring for people (being sheep)</a:t>
            </a:r>
          </a:p>
        </p:txBody>
      </p:sp>
      <p:sp>
        <p:nvSpPr>
          <p:cNvPr id="3" name="Content Placeholder 2">
            <a:extLst>
              <a:ext uri="{FF2B5EF4-FFF2-40B4-BE49-F238E27FC236}">
                <a16:creationId xmlns:a16="http://schemas.microsoft.com/office/drawing/2014/main" id="{2E7FE0FF-A638-9E45-A466-20C979AAA752}"/>
              </a:ext>
            </a:extLst>
          </p:cNvPr>
          <p:cNvSpPr>
            <a:spLocks noGrp="1"/>
          </p:cNvSpPr>
          <p:nvPr>
            <p:ph sz="quarter" idx="13"/>
          </p:nvPr>
        </p:nvSpPr>
        <p:spPr/>
        <p:txBody>
          <a:bodyPr/>
          <a:lstStyle/>
          <a:p>
            <a:pPr lvl="0"/>
            <a:r>
              <a:rPr lang="en-US" dirty="0"/>
              <a:t>Pray for your neighbors.</a:t>
            </a:r>
          </a:p>
          <a:p>
            <a:pPr lvl="0"/>
            <a:r>
              <a:rPr lang="en-US" dirty="0"/>
              <a:t>Find opportunities to talk to them and help them.</a:t>
            </a:r>
          </a:p>
          <a:p>
            <a:r>
              <a:rPr lang="en-US" dirty="0"/>
              <a:t>Discover their needs and do what you can to meet those needs. </a:t>
            </a:r>
          </a:p>
          <a:p>
            <a:r>
              <a:rPr lang="en-US" dirty="0"/>
              <a:t>Make regular/seasonal ‘neighbor visits’ so that they come to expect you and look forward to seeing you.</a:t>
            </a:r>
          </a:p>
          <a:p>
            <a:endParaRPr lang="en-US" dirty="0"/>
          </a:p>
        </p:txBody>
      </p:sp>
    </p:spTree>
    <p:extLst>
      <p:ext uri="{BB962C8B-B14F-4D97-AF65-F5344CB8AC3E}">
        <p14:creationId xmlns:p14="http://schemas.microsoft.com/office/powerpoint/2010/main" val="1942668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E9E15-16A5-1C47-A865-6AE4C1F2BDFE}"/>
              </a:ext>
            </a:extLst>
          </p:cNvPr>
          <p:cNvSpPr>
            <a:spLocks noGrp="1"/>
          </p:cNvSpPr>
          <p:nvPr>
            <p:ph type="title"/>
          </p:nvPr>
        </p:nvSpPr>
        <p:spPr/>
        <p:txBody>
          <a:bodyPr/>
          <a:lstStyle/>
          <a:p>
            <a:r>
              <a:rPr lang="en-US" dirty="0"/>
              <a:t>Outreach Ministries</a:t>
            </a:r>
          </a:p>
        </p:txBody>
      </p:sp>
      <p:sp>
        <p:nvSpPr>
          <p:cNvPr id="3" name="Content Placeholder 2">
            <a:extLst>
              <a:ext uri="{FF2B5EF4-FFF2-40B4-BE49-F238E27FC236}">
                <a16:creationId xmlns:a16="http://schemas.microsoft.com/office/drawing/2014/main" id="{6F851A5C-E985-7E41-A39F-4E029C44891F}"/>
              </a:ext>
            </a:extLst>
          </p:cNvPr>
          <p:cNvSpPr>
            <a:spLocks noGrp="1"/>
          </p:cNvSpPr>
          <p:nvPr>
            <p:ph sz="quarter" idx="13"/>
          </p:nvPr>
        </p:nvSpPr>
        <p:spPr>
          <a:xfrm>
            <a:off x="1602769" y="1196975"/>
            <a:ext cx="6898294" cy="4797425"/>
          </a:xfrm>
        </p:spPr>
        <p:txBody>
          <a:bodyPr/>
          <a:lstStyle/>
          <a:p>
            <a:endParaRPr lang="en-US" dirty="0"/>
          </a:p>
          <a:p>
            <a:r>
              <a:rPr lang="en-US" dirty="0"/>
              <a:t>Welcome basket</a:t>
            </a:r>
          </a:p>
          <a:p>
            <a:r>
              <a:rPr lang="en-US" dirty="0"/>
              <a:t>The Kindness Church</a:t>
            </a:r>
          </a:p>
          <a:p>
            <a:r>
              <a:rPr lang="en-US" dirty="0"/>
              <a:t>Kindness birthdays</a:t>
            </a:r>
          </a:p>
          <a:p>
            <a:r>
              <a:rPr lang="en-US" dirty="0"/>
              <a:t>Kindness cards</a:t>
            </a:r>
          </a:p>
          <a:p>
            <a:r>
              <a:rPr lang="en-US" dirty="0"/>
              <a:t>Kindness reminders</a:t>
            </a:r>
          </a:p>
          <a:p>
            <a:endParaRPr lang="en-US" dirty="0"/>
          </a:p>
          <a:p>
            <a:endParaRPr lang="en-US" dirty="0"/>
          </a:p>
        </p:txBody>
      </p:sp>
    </p:spTree>
    <p:extLst>
      <p:ext uri="{BB962C8B-B14F-4D97-AF65-F5344CB8AC3E}">
        <p14:creationId xmlns:p14="http://schemas.microsoft.com/office/powerpoint/2010/main" val="835407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0081E-8D86-754B-BF24-5A511351F8F9}"/>
              </a:ext>
            </a:extLst>
          </p:cNvPr>
          <p:cNvSpPr>
            <a:spLocks noGrp="1"/>
          </p:cNvSpPr>
          <p:nvPr>
            <p:ph type="title"/>
          </p:nvPr>
        </p:nvSpPr>
        <p:spPr/>
        <p:txBody>
          <a:bodyPr/>
          <a:lstStyle/>
          <a:p>
            <a:r>
              <a:rPr lang="en-US" dirty="0"/>
              <a:t>Discovering your Mission </a:t>
            </a:r>
          </a:p>
        </p:txBody>
      </p:sp>
      <p:sp>
        <p:nvSpPr>
          <p:cNvPr id="3" name="Content Placeholder 2">
            <a:extLst>
              <a:ext uri="{FF2B5EF4-FFF2-40B4-BE49-F238E27FC236}">
                <a16:creationId xmlns:a16="http://schemas.microsoft.com/office/drawing/2014/main" id="{31160B36-0862-DA4B-BDFD-376375F643D5}"/>
              </a:ext>
            </a:extLst>
          </p:cNvPr>
          <p:cNvSpPr>
            <a:spLocks noGrp="1"/>
          </p:cNvSpPr>
          <p:nvPr>
            <p:ph sz="quarter" idx="13"/>
          </p:nvPr>
        </p:nvSpPr>
        <p:spPr/>
        <p:txBody>
          <a:bodyPr/>
          <a:lstStyle/>
          <a:p>
            <a:r>
              <a:rPr lang="en-US" dirty="0"/>
              <a:t>Find one simple outreach activity they could do on a regular basis, that works well with the current needs and resources of their family, and involves their children where possible.</a:t>
            </a:r>
          </a:p>
          <a:p>
            <a:pPr lvl="1">
              <a:buFont typeface="Courier New" panose="02070309020205020404" pitchFamily="49" charset="0"/>
              <a:buChar char="o"/>
            </a:pPr>
            <a:r>
              <a:rPr lang="en-US" dirty="0"/>
              <a:t>Worksheet</a:t>
            </a:r>
          </a:p>
          <a:p>
            <a:endParaRPr lang="en-US" dirty="0"/>
          </a:p>
        </p:txBody>
      </p:sp>
    </p:spTree>
    <p:extLst>
      <p:ext uri="{BB962C8B-B14F-4D97-AF65-F5344CB8AC3E}">
        <p14:creationId xmlns:p14="http://schemas.microsoft.com/office/powerpoint/2010/main" val="3016023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DCD2B-D593-7F44-BBB3-392380F5E4BE}"/>
              </a:ext>
            </a:extLst>
          </p:cNvPr>
          <p:cNvSpPr>
            <a:spLocks noGrp="1"/>
          </p:cNvSpPr>
          <p:nvPr>
            <p:ph type="title"/>
          </p:nvPr>
        </p:nvSpPr>
        <p:spPr/>
        <p:txBody>
          <a:bodyPr/>
          <a:lstStyle/>
          <a:p>
            <a:r>
              <a:rPr lang="en-US" dirty="0"/>
              <a:t>Work together and encourage each other</a:t>
            </a:r>
          </a:p>
        </p:txBody>
      </p:sp>
      <p:sp>
        <p:nvSpPr>
          <p:cNvPr id="3" name="Content Placeholder 2">
            <a:extLst>
              <a:ext uri="{FF2B5EF4-FFF2-40B4-BE49-F238E27FC236}">
                <a16:creationId xmlns:a16="http://schemas.microsoft.com/office/drawing/2014/main" id="{E3C6C79C-C6DF-9845-9CF9-F107E2CE22EF}"/>
              </a:ext>
            </a:extLst>
          </p:cNvPr>
          <p:cNvSpPr>
            <a:spLocks noGrp="1"/>
          </p:cNvSpPr>
          <p:nvPr>
            <p:ph sz="quarter" idx="13"/>
          </p:nvPr>
        </p:nvSpPr>
        <p:spPr/>
        <p:txBody>
          <a:bodyPr/>
          <a:lstStyle/>
          <a:p>
            <a:r>
              <a:rPr lang="en-US" sz="2800" dirty="0"/>
              <a:t>Set goals together for making intentional and positive contact with others </a:t>
            </a:r>
          </a:p>
          <a:p>
            <a:r>
              <a:rPr lang="en-US" sz="2800" dirty="0"/>
              <a:t>Pray together for the people you will influence, and for the Holy Spirit’s guidance in what you will do and say. </a:t>
            </a:r>
          </a:p>
          <a:p>
            <a:r>
              <a:rPr lang="en-US" sz="2800" dirty="0"/>
              <a:t>Work together towards your group goals.</a:t>
            </a:r>
          </a:p>
          <a:p>
            <a:r>
              <a:rPr lang="en-US" sz="2800" dirty="0"/>
              <a:t>Involve your children, and ask them for their ideas.</a:t>
            </a:r>
          </a:p>
          <a:p>
            <a:r>
              <a:rPr lang="en-US" sz="2800" dirty="0"/>
              <a:t>Celebrate together when you reach your goals. </a:t>
            </a:r>
          </a:p>
          <a:p>
            <a:r>
              <a:rPr lang="en-US" sz="2800" dirty="0"/>
              <a:t>Set new kindness goals for the next month or quarter, and plan another celebration.</a:t>
            </a:r>
          </a:p>
          <a:p>
            <a:endParaRPr lang="en-US" dirty="0"/>
          </a:p>
        </p:txBody>
      </p:sp>
    </p:spTree>
    <p:extLst>
      <p:ext uri="{BB962C8B-B14F-4D97-AF65-F5344CB8AC3E}">
        <p14:creationId xmlns:p14="http://schemas.microsoft.com/office/powerpoint/2010/main" val="4029267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1C51-DE5F-094E-8C8A-8E38E1CB36D4}"/>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E8126851-E5BE-664F-8371-97E6D0820DCF}"/>
              </a:ext>
            </a:extLst>
          </p:cNvPr>
          <p:cNvSpPr>
            <a:spLocks noGrp="1"/>
          </p:cNvSpPr>
          <p:nvPr>
            <p:ph sz="quarter" idx="13"/>
          </p:nvPr>
        </p:nvSpPr>
        <p:spPr/>
        <p:txBody>
          <a:bodyPr/>
          <a:lstStyle/>
          <a:p>
            <a:r>
              <a:rPr lang="en-GB" sz="2400" dirty="0"/>
              <a:t>In groups and/or families discuss practical ways you can be ‘sheep’ in your community by:</a:t>
            </a:r>
            <a:endParaRPr lang="en-US" sz="2400" dirty="0"/>
          </a:p>
          <a:p>
            <a:pPr lvl="1"/>
            <a:r>
              <a:rPr lang="en-GB" sz="1800" dirty="0"/>
              <a:t>Researching some of the needs in your community</a:t>
            </a:r>
            <a:endParaRPr lang="en-US" sz="1800" dirty="0"/>
          </a:p>
          <a:p>
            <a:pPr lvl="1"/>
            <a:r>
              <a:rPr lang="en-GB" sz="1800" dirty="0"/>
              <a:t>Discovering simple ways that you and your family and friends can help meet some of the local needs (ask local charities and agencies)</a:t>
            </a:r>
            <a:endParaRPr lang="en-US" sz="1800" dirty="0"/>
          </a:p>
          <a:p>
            <a:pPr lvl="1"/>
            <a:r>
              <a:rPr lang="en-GB" sz="1800" dirty="0"/>
              <a:t>Feeding those who are hungry or lonely (donate to food bank each time you shop, prepare vegetables or soup for homeless shelter, give grocery vouchers to people living on the street, etc.)</a:t>
            </a:r>
            <a:endParaRPr lang="en-US" sz="1800" dirty="0"/>
          </a:p>
          <a:p>
            <a:pPr lvl="1"/>
            <a:r>
              <a:rPr lang="en-GB" sz="1800" dirty="0"/>
              <a:t>Giving clothes to people who need them (give warm socks to homeless shelter, donate outgrown clothes to clothing banks and goodwill stores)</a:t>
            </a:r>
            <a:endParaRPr lang="en-US" sz="1800" dirty="0"/>
          </a:p>
          <a:p>
            <a:pPr lvl="1"/>
            <a:r>
              <a:rPr lang="en-GB" sz="1800" dirty="0"/>
              <a:t>Visiting people who are sick </a:t>
            </a:r>
            <a:endParaRPr lang="en-US" sz="1800" dirty="0"/>
          </a:p>
          <a:p>
            <a:pPr lvl="1"/>
            <a:r>
              <a:rPr lang="en-GB" sz="1800" dirty="0"/>
              <a:t>Supporting people who are struggling </a:t>
            </a:r>
            <a:endParaRPr lang="en-US" sz="1800" dirty="0"/>
          </a:p>
          <a:p>
            <a:pPr lvl="1"/>
            <a:r>
              <a:rPr lang="en-GB" sz="1800" dirty="0"/>
              <a:t>Befriending lonely people</a:t>
            </a:r>
            <a:endParaRPr lang="en-US" sz="1800" dirty="0"/>
          </a:p>
          <a:p>
            <a:pPr lvl="1"/>
            <a:r>
              <a:rPr lang="en-GB" sz="1800" dirty="0"/>
              <a:t>Giving dignity to people who feel shamed</a:t>
            </a:r>
            <a:endParaRPr lang="en-US" sz="1800" dirty="0"/>
          </a:p>
          <a:p>
            <a:endParaRPr lang="en-US" sz="1800" dirty="0"/>
          </a:p>
        </p:txBody>
      </p:sp>
    </p:spTree>
    <p:extLst>
      <p:ext uri="{BB962C8B-B14F-4D97-AF65-F5344CB8AC3E}">
        <p14:creationId xmlns:p14="http://schemas.microsoft.com/office/powerpoint/2010/main" val="2592247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642EB-7F3D-5140-9598-6CBF4BC8316A}"/>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D6FEB049-13A8-834A-8831-AA8FCBEEEEFB}"/>
              </a:ext>
            </a:extLst>
          </p:cNvPr>
          <p:cNvSpPr>
            <a:spLocks noGrp="1"/>
          </p:cNvSpPr>
          <p:nvPr>
            <p:ph sz="quarter" idx="13"/>
          </p:nvPr>
        </p:nvSpPr>
        <p:spPr/>
        <p:txBody>
          <a:bodyPr/>
          <a:lstStyle/>
          <a:p>
            <a:pPr lvl="0"/>
            <a:r>
              <a:rPr lang="en-US" dirty="0"/>
              <a:t>We are light when we help people to see God’s character through the way we live out our values.</a:t>
            </a:r>
          </a:p>
          <a:p>
            <a:pPr lvl="0"/>
            <a:r>
              <a:rPr lang="en-US" dirty="0"/>
              <a:t>We are salt when we help them experience God’s love through our friendship and care.</a:t>
            </a:r>
          </a:p>
          <a:p>
            <a:pPr lvl="0"/>
            <a:r>
              <a:rPr lang="en-GB" dirty="0"/>
              <a:t>We are also sheep when we follow the footsteps of Jesus and show His love to a hurting world through acts of kindness.</a:t>
            </a:r>
            <a:endParaRPr lang="en-US" dirty="0"/>
          </a:p>
          <a:p>
            <a:pPr marL="0" indent="0">
              <a:buNone/>
            </a:pPr>
            <a:endParaRPr lang="en-US" dirty="0"/>
          </a:p>
        </p:txBody>
      </p:sp>
    </p:spTree>
    <p:extLst>
      <p:ext uri="{BB962C8B-B14F-4D97-AF65-F5344CB8AC3E}">
        <p14:creationId xmlns:p14="http://schemas.microsoft.com/office/powerpoint/2010/main" val="3864412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120DC-B46E-8A40-9D37-18F1D1D7E061}"/>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B4F0C827-7978-D944-AE49-9C80E4108BF2}"/>
              </a:ext>
            </a:extLst>
          </p:cNvPr>
          <p:cNvSpPr>
            <a:spLocks noGrp="1"/>
          </p:cNvSpPr>
          <p:nvPr>
            <p:ph sz="quarter" idx="13"/>
          </p:nvPr>
        </p:nvSpPr>
        <p:spPr/>
        <p:txBody>
          <a:bodyPr/>
          <a:lstStyle/>
          <a:p>
            <a:pPr marL="0" indent="0">
              <a:buNone/>
            </a:pPr>
            <a:r>
              <a:rPr lang="en-GB" dirty="0"/>
              <a:t>Participants will:</a:t>
            </a:r>
            <a:endParaRPr lang="en-US" sz="2000" dirty="0"/>
          </a:p>
          <a:p>
            <a:pPr lvl="1"/>
            <a:r>
              <a:rPr lang="en-GB" dirty="0"/>
              <a:t>Know that they can share God’s love visibly (being light), experientially (being salt), and through acts of kindness (being sheep).</a:t>
            </a:r>
            <a:endParaRPr lang="en-US" sz="1600" dirty="0"/>
          </a:p>
          <a:p>
            <a:pPr lvl="1"/>
            <a:r>
              <a:rPr lang="en-GB" dirty="0"/>
              <a:t>Feel encouraged because many of them are already sharing God’s love in these simple ways.</a:t>
            </a:r>
            <a:endParaRPr lang="en-US" sz="1600" dirty="0"/>
          </a:p>
          <a:p>
            <a:pPr lvl="1"/>
            <a:r>
              <a:rPr lang="en-GB" dirty="0"/>
              <a:t>Choose to be intentional about living as salt, light and sheep in their community, and discover fresh and simple ways that they can be ‘everyday evangelists’. </a:t>
            </a:r>
            <a:endParaRPr lang="en-US" sz="1600" dirty="0"/>
          </a:p>
          <a:p>
            <a:pPr marL="0" indent="0" algn="ctr">
              <a:buNone/>
            </a:pPr>
            <a:endParaRPr lang="en-US" dirty="0"/>
          </a:p>
        </p:txBody>
      </p:sp>
    </p:spTree>
    <p:extLst>
      <p:ext uri="{BB962C8B-B14F-4D97-AF65-F5344CB8AC3E}">
        <p14:creationId xmlns:p14="http://schemas.microsoft.com/office/powerpoint/2010/main" val="2636142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4BDE1-A308-5F4B-9747-8AA5B8678CEF}"/>
              </a:ext>
            </a:extLst>
          </p:cNvPr>
          <p:cNvSpPr>
            <a:spLocks noGrp="1"/>
          </p:cNvSpPr>
          <p:nvPr>
            <p:ph type="title"/>
          </p:nvPr>
        </p:nvSpPr>
        <p:spPr/>
        <p:txBody>
          <a:bodyPr/>
          <a:lstStyle/>
          <a:p>
            <a:r>
              <a:rPr lang="en-US" dirty="0"/>
              <a:t>Bright Lights</a:t>
            </a:r>
          </a:p>
        </p:txBody>
      </p:sp>
      <p:sp>
        <p:nvSpPr>
          <p:cNvPr id="3" name="Content Placeholder 2">
            <a:extLst>
              <a:ext uri="{FF2B5EF4-FFF2-40B4-BE49-F238E27FC236}">
                <a16:creationId xmlns:a16="http://schemas.microsoft.com/office/drawing/2014/main" id="{8CFFADAE-4120-2044-A2D3-FC112E767938}"/>
              </a:ext>
            </a:extLst>
          </p:cNvPr>
          <p:cNvSpPr>
            <a:spLocks noGrp="1"/>
          </p:cNvSpPr>
          <p:nvPr>
            <p:ph sz="quarter" idx="13"/>
          </p:nvPr>
        </p:nvSpPr>
        <p:spPr/>
        <p:txBody>
          <a:bodyPr/>
          <a:lstStyle/>
          <a:p>
            <a:pPr marL="0" indent="0" algn="ctr">
              <a:buNone/>
            </a:pPr>
            <a:endParaRPr lang="en-GB" sz="2800" dirty="0"/>
          </a:p>
          <a:p>
            <a:pPr marL="0" indent="0" algn="ctr">
              <a:buNone/>
            </a:pPr>
            <a:r>
              <a:rPr lang="en-GB" sz="2800" dirty="0"/>
              <a:t>‘You are the light of the world. A town built on a hill cannot be hidden. Neither do people light a lamp and put it under a bowl. Instead they put it on its stand, and it gives light to everyone in the house. In the same way, let your light shine before others, that they may see your good deeds and glorify your Father in heaven.’ Matthew 5:14-16, NIV.</a:t>
            </a:r>
            <a:endParaRPr lang="en-US" sz="2800" dirty="0"/>
          </a:p>
        </p:txBody>
      </p:sp>
    </p:spTree>
    <p:extLst>
      <p:ext uri="{BB962C8B-B14F-4D97-AF65-F5344CB8AC3E}">
        <p14:creationId xmlns:p14="http://schemas.microsoft.com/office/powerpoint/2010/main" val="838810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F25D0-8036-9F47-89AF-80AEC7795487}"/>
              </a:ext>
            </a:extLst>
          </p:cNvPr>
          <p:cNvSpPr>
            <a:spLocks noGrp="1"/>
          </p:cNvSpPr>
          <p:nvPr>
            <p:ph type="title"/>
          </p:nvPr>
        </p:nvSpPr>
        <p:spPr/>
        <p:txBody>
          <a:bodyPr/>
          <a:lstStyle/>
          <a:p>
            <a:r>
              <a:rPr lang="en-US" dirty="0"/>
              <a:t>Bright Lights</a:t>
            </a:r>
          </a:p>
        </p:txBody>
      </p:sp>
      <p:sp>
        <p:nvSpPr>
          <p:cNvPr id="3" name="Content Placeholder 2">
            <a:extLst>
              <a:ext uri="{FF2B5EF4-FFF2-40B4-BE49-F238E27FC236}">
                <a16:creationId xmlns:a16="http://schemas.microsoft.com/office/drawing/2014/main" id="{B46F949A-A390-674C-AE48-8B12C1801B1C}"/>
              </a:ext>
            </a:extLst>
          </p:cNvPr>
          <p:cNvSpPr>
            <a:spLocks noGrp="1"/>
          </p:cNvSpPr>
          <p:nvPr>
            <p:ph sz="quarter" idx="13"/>
          </p:nvPr>
        </p:nvSpPr>
        <p:spPr/>
        <p:txBody>
          <a:bodyPr/>
          <a:lstStyle/>
          <a:p>
            <a:pPr marL="0" indent="0" algn="ctr">
              <a:buNone/>
            </a:pPr>
            <a:endParaRPr lang="en-GB" dirty="0"/>
          </a:p>
          <a:p>
            <a:pPr marL="0" indent="0" algn="ctr">
              <a:buNone/>
            </a:pPr>
            <a:r>
              <a:rPr lang="en-GB" dirty="0"/>
              <a:t>Being </a:t>
            </a:r>
            <a:r>
              <a:rPr lang="en-GB" b="1" dirty="0"/>
              <a:t>light</a:t>
            </a:r>
            <a:r>
              <a:rPr lang="en-GB" dirty="0"/>
              <a:t> is about helping people to </a:t>
            </a:r>
            <a:r>
              <a:rPr lang="en-GB" b="1" dirty="0"/>
              <a:t>see</a:t>
            </a:r>
            <a:r>
              <a:rPr lang="en-GB" dirty="0"/>
              <a:t> God’s loving character and His values. We do that by letting people </a:t>
            </a:r>
            <a:r>
              <a:rPr lang="en-GB" b="1" dirty="0"/>
              <a:t>see </a:t>
            </a:r>
            <a:r>
              <a:rPr lang="en-GB" dirty="0"/>
              <a:t>how we live out our values in our everyday lives as Christians in our homes, schools, communities and workplaces.</a:t>
            </a:r>
            <a:endParaRPr lang="en-US" sz="2800" dirty="0"/>
          </a:p>
          <a:p>
            <a:endParaRPr lang="en-US" dirty="0"/>
          </a:p>
        </p:txBody>
      </p:sp>
    </p:spTree>
    <p:extLst>
      <p:ext uri="{BB962C8B-B14F-4D97-AF65-F5344CB8AC3E}">
        <p14:creationId xmlns:p14="http://schemas.microsoft.com/office/powerpoint/2010/main" val="3269034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B1080-7A3A-A84E-98B3-0F49EA671689}"/>
              </a:ext>
            </a:extLst>
          </p:cNvPr>
          <p:cNvSpPr>
            <a:spLocks noGrp="1"/>
          </p:cNvSpPr>
          <p:nvPr>
            <p:ph type="title"/>
          </p:nvPr>
        </p:nvSpPr>
        <p:spPr/>
        <p:txBody>
          <a:bodyPr/>
          <a:lstStyle/>
          <a:p>
            <a:r>
              <a:rPr lang="en-US" dirty="0"/>
              <a:t>Exploring God’s character</a:t>
            </a:r>
          </a:p>
        </p:txBody>
      </p:sp>
      <p:sp>
        <p:nvSpPr>
          <p:cNvPr id="3" name="Content Placeholder 2">
            <a:extLst>
              <a:ext uri="{FF2B5EF4-FFF2-40B4-BE49-F238E27FC236}">
                <a16:creationId xmlns:a16="http://schemas.microsoft.com/office/drawing/2014/main" id="{3D404D75-B8A6-984F-9F6F-9F7CB77072C6}"/>
              </a:ext>
            </a:extLst>
          </p:cNvPr>
          <p:cNvSpPr>
            <a:spLocks noGrp="1"/>
          </p:cNvSpPr>
          <p:nvPr>
            <p:ph sz="quarter" idx="13"/>
          </p:nvPr>
        </p:nvSpPr>
        <p:spPr/>
        <p:txBody>
          <a:bodyPr/>
          <a:lstStyle/>
          <a:p>
            <a:endParaRPr lang="en-GB" dirty="0"/>
          </a:p>
          <a:p>
            <a:r>
              <a:rPr lang="en-GB" dirty="0"/>
              <a:t>In order for our lives to shed light on God’s character we need to learn more about Him, and we need to take time to reflect on His amazing character.</a:t>
            </a:r>
            <a:r>
              <a:rPr lang="en-US" dirty="0"/>
              <a:t> </a:t>
            </a:r>
          </a:p>
          <a:p>
            <a:r>
              <a:rPr lang="en-US" dirty="0"/>
              <a:t>Activity</a:t>
            </a:r>
          </a:p>
        </p:txBody>
      </p:sp>
    </p:spTree>
    <p:extLst>
      <p:ext uri="{BB962C8B-B14F-4D97-AF65-F5344CB8AC3E}">
        <p14:creationId xmlns:p14="http://schemas.microsoft.com/office/powerpoint/2010/main" val="2510990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FFBCA-A15C-064A-BE97-53670170D417}"/>
              </a:ext>
            </a:extLst>
          </p:cNvPr>
          <p:cNvSpPr>
            <a:spLocks noGrp="1"/>
          </p:cNvSpPr>
          <p:nvPr>
            <p:ph type="title"/>
          </p:nvPr>
        </p:nvSpPr>
        <p:spPr/>
        <p:txBody>
          <a:bodyPr/>
          <a:lstStyle/>
          <a:p>
            <a:r>
              <a:rPr lang="en-US" dirty="0"/>
              <a:t>Bright Lights</a:t>
            </a:r>
          </a:p>
        </p:txBody>
      </p:sp>
      <p:sp>
        <p:nvSpPr>
          <p:cNvPr id="3" name="Content Placeholder 2">
            <a:extLst>
              <a:ext uri="{FF2B5EF4-FFF2-40B4-BE49-F238E27FC236}">
                <a16:creationId xmlns:a16="http://schemas.microsoft.com/office/drawing/2014/main" id="{0554622E-4A5A-854A-9749-EEE3299FC1D8}"/>
              </a:ext>
            </a:extLst>
          </p:cNvPr>
          <p:cNvSpPr>
            <a:spLocks noGrp="1"/>
          </p:cNvSpPr>
          <p:nvPr>
            <p:ph sz="quarter" idx="13"/>
          </p:nvPr>
        </p:nvSpPr>
        <p:spPr/>
        <p:txBody>
          <a:bodyPr/>
          <a:lstStyle/>
          <a:p>
            <a:pPr marL="0" lvl="0" indent="0">
              <a:buNone/>
            </a:pPr>
            <a:r>
              <a:rPr lang="en-GB" sz="2400" b="1" dirty="0"/>
              <a:t>Group Discussion</a:t>
            </a:r>
          </a:p>
          <a:p>
            <a:pPr lvl="0"/>
            <a:r>
              <a:rPr lang="en-GB" sz="2400" dirty="0"/>
              <a:t>Which of God’s characteristics do our lives and relationships reveal to the people around us?</a:t>
            </a:r>
            <a:endParaRPr lang="en-US" sz="2400" dirty="0"/>
          </a:p>
          <a:p>
            <a:pPr lvl="0"/>
            <a:r>
              <a:rPr lang="en-GB" sz="2400" dirty="0"/>
              <a:t>How do we shed light on the loving character of God without attracting attention to ourselves?</a:t>
            </a:r>
            <a:endParaRPr lang="en-US" sz="2400" dirty="0"/>
          </a:p>
          <a:p>
            <a:pPr lvl="0"/>
            <a:r>
              <a:rPr lang="en-GB" sz="2400" dirty="0"/>
              <a:t>What are the characteristics of God that our friends, colleagues and neighbours have seen in our lives?</a:t>
            </a:r>
            <a:endParaRPr lang="en-US" sz="2400" dirty="0"/>
          </a:p>
          <a:p>
            <a:pPr lvl="0"/>
            <a:r>
              <a:rPr lang="en-GB" sz="2400" dirty="0"/>
              <a:t>Which of God’s character traits do I/we most want those around us to see in action, and what can we do as individuals and families to reveal them in the most effective ways?</a:t>
            </a:r>
            <a:endParaRPr lang="en-US" sz="2400" dirty="0"/>
          </a:p>
        </p:txBody>
      </p:sp>
    </p:spTree>
    <p:extLst>
      <p:ext uri="{BB962C8B-B14F-4D97-AF65-F5344CB8AC3E}">
        <p14:creationId xmlns:p14="http://schemas.microsoft.com/office/powerpoint/2010/main" val="2604048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CCE40-AB57-924D-8934-E0DE6BA4EDBC}"/>
              </a:ext>
            </a:extLst>
          </p:cNvPr>
          <p:cNvSpPr>
            <a:spLocks noGrp="1"/>
          </p:cNvSpPr>
          <p:nvPr>
            <p:ph type="title"/>
          </p:nvPr>
        </p:nvSpPr>
        <p:spPr/>
        <p:txBody>
          <a:bodyPr/>
          <a:lstStyle/>
          <a:p>
            <a:r>
              <a:rPr lang="en-US" dirty="0"/>
              <a:t>Bright Lights</a:t>
            </a:r>
          </a:p>
        </p:txBody>
      </p:sp>
      <p:sp>
        <p:nvSpPr>
          <p:cNvPr id="3" name="Content Placeholder 2">
            <a:extLst>
              <a:ext uri="{FF2B5EF4-FFF2-40B4-BE49-F238E27FC236}">
                <a16:creationId xmlns:a16="http://schemas.microsoft.com/office/drawing/2014/main" id="{4EB61B42-9728-C04A-A8B3-17D4567882DF}"/>
              </a:ext>
            </a:extLst>
          </p:cNvPr>
          <p:cNvSpPr>
            <a:spLocks noGrp="1"/>
          </p:cNvSpPr>
          <p:nvPr>
            <p:ph sz="quarter" idx="13"/>
          </p:nvPr>
        </p:nvSpPr>
        <p:spPr/>
        <p:txBody>
          <a:bodyPr/>
          <a:lstStyle/>
          <a:p>
            <a:endParaRPr lang="en-GB" dirty="0">
              <a:solidFill>
                <a:schemeClr val="tx1">
                  <a:lumMod val="65000"/>
                  <a:lumOff val="35000"/>
                </a:schemeClr>
              </a:solidFill>
            </a:endParaRPr>
          </a:p>
          <a:p>
            <a:r>
              <a:rPr lang="en-GB" dirty="0">
                <a:solidFill>
                  <a:schemeClr val="tx1">
                    <a:lumMod val="65000"/>
                    <a:lumOff val="35000"/>
                  </a:schemeClr>
                </a:solidFill>
              </a:rPr>
              <a:t>Reflecting as Individuals and families</a:t>
            </a:r>
          </a:p>
          <a:p>
            <a:pPr marL="0" indent="0">
              <a:buNone/>
            </a:pPr>
            <a:r>
              <a:rPr lang="en-GB" sz="2800" dirty="0"/>
              <a:t>‘The greatest evidence of the power of Christianity that can be presented to the world is a well-ordered, well-disciplined family. This will recommend the truth as nothing else can, for it is a living witness of its practical power upon the heart.’ </a:t>
            </a:r>
          </a:p>
          <a:p>
            <a:pPr marL="0" indent="0">
              <a:buNone/>
            </a:pPr>
            <a:r>
              <a:rPr lang="en-GB" sz="2800" dirty="0"/>
              <a:t>Adventist Home p. 32.</a:t>
            </a:r>
            <a:endParaRPr lang="en-US" sz="2800" dirty="0"/>
          </a:p>
          <a:p>
            <a:pPr marL="0" indent="0">
              <a:buNone/>
            </a:pPr>
            <a:endParaRPr lang="en-US" dirty="0"/>
          </a:p>
        </p:txBody>
      </p:sp>
    </p:spTree>
    <p:extLst>
      <p:ext uri="{BB962C8B-B14F-4D97-AF65-F5344CB8AC3E}">
        <p14:creationId xmlns:p14="http://schemas.microsoft.com/office/powerpoint/2010/main" val="562006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57FD1-2DAA-A54A-84C3-089FA8965BA3}"/>
              </a:ext>
            </a:extLst>
          </p:cNvPr>
          <p:cNvSpPr>
            <a:spLocks noGrp="1"/>
          </p:cNvSpPr>
          <p:nvPr>
            <p:ph type="title"/>
          </p:nvPr>
        </p:nvSpPr>
        <p:spPr/>
        <p:txBody>
          <a:bodyPr/>
          <a:lstStyle/>
          <a:p>
            <a:r>
              <a:rPr lang="en-US" dirty="0"/>
              <a:t>Salty People</a:t>
            </a:r>
          </a:p>
        </p:txBody>
      </p:sp>
      <p:sp>
        <p:nvSpPr>
          <p:cNvPr id="3" name="Content Placeholder 2">
            <a:extLst>
              <a:ext uri="{FF2B5EF4-FFF2-40B4-BE49-F238E27FC236}">
                <a16:creationId xmlns:a16="http://schemas.microsoft.com/office/drawing/2014/main" id="{530B3B36-858C-D64B-9131-49FC4858B4E8}"/>
              </a:ext>
            </a:extLst>
          </p:cNvPr>
          <p:cNvSpPr>
            <a:spLocks noGrp="1"/>
          </p:cNvSpPr>
          <p:nvPr>
            <p:ph sz="quarter" idx="13"/>
          </p:nvPr>
        </p:nvSpPr>
        <p:spPr/>
        <p:txBody>
          <a:bodyPr/>
          <a:lstStyle/>
          <a:p>
            <a:pPr marL="0" indent="0" algn="ctr">
              <a:buNone/>
            </a:pPr>
            <a:r>
              <a:rPr lang="en-GB" sz="2800" dirty="0"/>
              <a:t>‘</a:t>
            </a:r>
            <a:r>
              <a:rPr lang="en-GB" sz="2400" i="1" dirty="0"/>
              <a:t>You are the salt of the earth. But if the salt loses its saltiness, how can it be made salty again? It is no longer good for anything, except to be thrown out and trampled underfoot.’ Matthew 5:13, NIV.</a:t>
            </a:r>
          </a:p>
          <a:p>
            <a:endParaRPr lang="en-GB" sz="2800" dirty="0"/>
          </a:p>
          <a:p>
            <a:r>
              <a:rPr lang="en-GB" sz="2800" dirty="0"/>
              <a:t>Being</a:t>
            </a:r>
            <a:r>
              <a:rPr lang="en-GB" sz="2800" b="1" dirty="0"/>
              <a:t> salt</a:t>
            </a:r>
            <a:r>
              <a:rPr lang="en-GB" sz="2800" dirty="0"/>
              <a:t> is about mingling with people so they can </a:t>
            </a:r>
            <a:r>
              <a:rPr lang="en-GB" sz="2800" b="1" dirty="0"/>
              <a:t>experience </a:t>
            </a:r>
            <a:r>
              <a:rPr lang="en-GB" sz="2800" dirty="0"/>
              <a:t>(taste) God’s character through the loving, positive and value-filled way that we interact with them.</a:t>
            </a:r>
            <a:r>
              <a:rPr lang="en-US" sz="2800" dirty="0"/>
              <a:t> </a:t>
            </a:r>
          </a:p>
          <a:p>
            <a:pPr marL="0" indent="0">
              <a:buNone/>
            </a:pPr>
            <a:endParaRPr lang="en-US" dirty="0"/>
          </a:p>
        </p:txBody>
      </p:sp>
    </p:spTree>
    <p:extLst>
      <p:ext uri="{BB962C8B-B14F-4D97-AF65-F5344CB8AC3E}">
        <p14:creationId xmlns:p14="http://schemas.microsoft.com/office/powerpoint/2010/main" val="2650318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F1E96-9993-D549-939E-5E86ECEEAB5D}"/>
              </a:ext>
            </a:extLst>
          </p:cNvPr>
          <p:cNvSpPr>
            <a:spLocks noGrp="1"/>
          </p:cNvSpPr>
          <p:nvPr>
            <p:ph type="title"/>
          </p:nvPr>
        </p:nvSpPr>
        <p:spPr/>
        <p:txBody>
          <a:bodyPr/>
          <a:lstStyle/>
          <a:p>
            <a:r>
              <a:rPr lang="en-US" dirty="0"/>
              <a:t>Salty People</a:t>
            </a:r>
          </a:p>
        </p:txBody>
      </p:sp>
      <p:sp>
        <p:nvSpPr>
          <p:cNvPr id="3" name="Content Placeholder 2">
            <a:extLst>
              <a:ext uri="{FF2B5EF4-FFF2-40B4-BE49-F238E27FC236}">
                <a16:creationId xmlns:a16="http://schemas.microsoft.com/office/drawing/2014/main" id="{508928B2-AD27-F949-B2C9-31E08183D30A}"/>
              </a:ext>
            </a:extLst>
          </p:cNvPr>
          <p:cNvSpPr>
            <a:spLocks noGrp="1"/>
          </p:cNvSpPr>
          <p:nvPr>
            <p:ph sz="quarter" idx="13"/>
          </p:nvPr>
        </p:nvSpPr>
        <p:spPr>
          <a:xfrm>
            <a:off x="1443967" y="1823699"/>
            <a:ext cx="6477410" cy="4797425"/>
          </a:xfrm>
        </p:spPr>
        <p:txBody>
          <a:bodyPr/>
          <a:lstStyle/>
          <a:p>
            <a:pPr lvl="0"/>
            <a:endParaRPr lang="en-US" sz="2800" dirty="0"/>
          </a:p>
          <a:p>
            <a:pPr lvl="0"/>
            <a:r>
              <a:rPr lang="en-US" sz="2800" dirty="0"/>
              <a:t>You can’t tell salt is in something until you taste it. </a:t>
            </a:r>
          </a:p>
          <a:p>
            <a:pPr lvl="0"/>
            <a:r>
              <a:rPr lang="en-US" sz="2800" dirty="0"/>
              <a:t>It takes sensitivity to add just the right amount of salt. </a:t>
            </a:r>
          </a:p>
          <a:p>
            <a:pPr lvl="0"/>
            <a:r>
              <a:rPr lang="en-US" sz="2800" dirty="0"/>
              <a:t>Salt changes whatever it is mixed with. </a:t>
            </a:r>
          </a:p>
          <a:p>
            <a:pPr marL="0" lvl="0" indent="0">
              <a:buNone/>
            </a:pPr>
            <a:endParaRPr lang="en-US" sz="2800" dirty="0"/>
          </a:p>
        </p:txBody>
      </p:sp>
    </p:spTree>
    <p:extLst>
      <p:ext uri="{BB962C8B-B14F-4D97-AF65-F5344CB8AC3E}">
        <p14:creationId xmlns:p14="http://schemas.microsoft.com/office/powerpoint/2010/main" val="2438993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TotalTime>
  <Words>1051</Words>
  <Application>Microsoft Macintosh PowerPoint</Application>
  <PresentationFormat>On-screen Show (4:3)</PresentationFormat>
  <Paragraphs>90</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Courier New</vt:lpstr>
      <vt:lpstr>Office Theme</vt:lpstr>
      <vt:lpstr>PowerPoint Presentation</vt:lpstr>
      <vt:lpstr>Introduction</vt:lpstr>
      <vt:lpstr>Bright Lights</vt:lpstr>
      <vt:lpstr>Bright Lights</vt:lpstr>
      <vt:lpstr>Exploring God’s character</vt:lpstr>
      <vt:lpstr>Bright Lights</vt:lpstr>
      <vt:lpstr>Bright Lights</vt:lpstr>
      <vt:lpstr>Salty People</vt:lpstr>
      <vt:lpstr>Salty People</vt:lpstr>
      <vt:lpstr>Group Discussion</vt:lpstr>
      <vt:lpstr>Group Discussion</vt:lpstr>
      <vt:lpstr>Sheepish people</vt:lpstr>
      <vt:lpstr>PowerPoint Presentation</vt:lpstr>
      <vt:lpstr>Caring for people (being sheep)</vt:lpstr>
      <vt:lpstr>Outreach Ministries</vt:lpstr>
      <vt:lpstr>Discovering your Mission </vt:lpstr>
      <vt:lpstr>Work together and encourage each other</vt:lpstr>
      <vt:lpstr>Discussion</vt:lpstr>
      <vt:lpstr>Conclusion</vt:lpstr>
    </vt:vector>
  </TitlesOfParts>
  <Company>GC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rosemay</dc:creator>
  <cp:lastModifiedBy>Microsoft Office User</cp:lastModifiedBy>
  <cp:revision>25</cp:revision>
  <dcterms:created xsi:type="dcterms:W3CDTF">2015-08-17T22:20:08Z</dcterms:created>
  <dcterms:modified xsi:type="dcterms:W3CDTF">2018-12-11T19:45:10Z</dcterms:modified>
</cp:coreProperties>
</file>